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6" r:id="rId2"/>
    <p:sldId id="272" r:id="rId3"/>
    <p:sldId id="278" r:id="rId4"/>
    <p:sldId id="279" r:id="rId5"/>
    <p:sldId id="265" r:id="rId6"/>
    <p:sldId id="313" r:id="rId7"/>
    <p:sldId id="310" r:id="rId8"/>
    <p:sldId id="311" r:id="rId9"/>
    <p:sldId id="314" r:id="rId10"/>
    <p:sldId id="307" r:id="rId11"/>
    <p:sldId id="308" r:id="rId12"/>
    <p:sldId id="315" r:id="rId13"/>
    <p:sldId id="312" r:id="rId14"/>
    <p:sldId id="316"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50" autoAdjust="0"/>
    <p:restoredTop sz="85148" autoAdjust="0"/>
  </p:normalViewPr>
  <p:slideViewPr>
    <p:cSldViewPr snapToGrid="0" snapToObjects="1">
      <p:cViewPr varScale="1">
        <p:scale>
          <a:sx n="125" d="100"/>
          <a:sy n="125" d="100"/>
        </p:scale>
        <p:origin x="1056" y="160"/>
      </p:cViewPr>
      <p:guideLst>
        <p:guide orient="horz" pos="1620"/>
        <p:guide pos="2880"/>
      </p:guideLst>
    </p:cSldViewPr>
  </p:slideViewPr>
  <p:notesTextViewPr>
    <p:cViewPr>
      <p:scale>
        <a:sx n="100" d="100"/>
        <a:sy n="100" d="100"/>
      </p:scale>
      <p:origin x="0" y="0"/>
    </p:cViewPr>
  </p:notesTextViewPr>
  <p:sorterViewPr>
    <p:cViewPr>
      <p:scale>
        <a:sx n="140" d="100"/>
        <a:sy n="140" d="100"/>
      </p:scale>
      <p:origin x="0" y="-5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A2960D-FA97-4912-B358-61769135F72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3AA152E-9CF5-4CB3-9D9E-E4EEA7A5CBB7}">
      <dgm:prSet phldrT="[Text]" custT="1"/>
      <dgm:spPr/>
      <dgm:t>
        <a:bodyPr/>
        <a:lstStyle/>
        <a:p>
          <a:r>
            <a:rPr lang="en-US" sz="1400" dirty="0"/>
            <a:t>1980’s </a:t>
          </a:r>
        </a:p>
        <a:p>
          <a:r>
            <a:rPr lang="en-US" sz="1400" dirty="0"/>
            <a:t>Electric Baseboard Heat</a:t>
          </a:r>
        </a:p>
      </dgm:t>
    </dgm:pt>
    <dgm:pt modelId="{6768BF86-3652-452C-B521-AA5E770ABE2F}" type="parTrans" cxnId="{2777557C-AAAD-402B-A53E-41E7DE57A5B6}">
      <dgm:prSet/>
      <dgm:spPr/>
      <dgm:t>
        <a:bodyPr/>
        <a:lstStyle/>
        <a:p>
          <a:endParaRPr lang="en-US" sz="1200"/>
        </a:p>
      </dgm:t>
    </dgm:pt>
    <dgm:pt modelId="{8989FD36-E668-41A2-AD8E-D1AFAAF3069E}" type="sibTrans" cxnId="{2777557C-AAAD-402B-A53E-41E7DE57A5B6}">
      <dgm:prSet/>
      <dgm:spPr>
        <a:solidFill>
          <a:schemeClr val="accent2"/>
        </a:solidFill>
      </dgm:spPr>
      <dgm:t>
        <a:bodyPr/>
        <a:lstStyle/>
        <a:p>
          <a:endParaRPr lang="en-US" sz="1200"/>
        </a:p>
      </dgm:t>
    </dgm:pt>
    <dgm:pt modelId="{B8607099-9C11-418A-AD6C-6806374C8A89}">
      <dgm:prSet phldrT="[Text]" custT="1"/>
      <dgm:spPr/>
      <dgm:t>
        <a:bodyPr/>
        <a:lstStyle/>
        <a:p>
          <a:r>
            <a:rPr lang="en-US" sz="1400" dirty="0"/>
            <a:t>1990’s </a:t>
          </a:r>
        </a:p>
        <a:p>
          <a:r>
            <a:rPr lang="en-US" sz="1400" dirty="0"/>
            <a:t>Delivered Fuels – Oil/Propane</a:t>
          </a:r>
        </a:p>
      </dgm:t>
    </dgm:pt>
    <dgm:pt modelId="{1BB5ED7D-3C76-45EC-971E-FBB113F2A5FE}" type="parTrans" cxnId="{32F06016-D569-4B00-AC2F-E6B64AD8B617}">
      <dgm:prSet/>
      <dgm:spPr/>
      <dgm:t>
        <a:bodyPr/>
        <a:lstStyle/>
        <a:p>
          <a:endParaRPr lang="en-US" sz="1200"/>
        </a:p>
      </dgm:t>
    </dgm:pt>
    <dgm:pt modelId="{DE6E00A6-A139-47D9-9B87-E279CEC6CDC7}" type="sibTrans" cxnId="{32F06016-D569-4B00-AC2F-E6B64AD8B617}">
      <dgm:prSet/>
      <dgm:spPr/>
      <dgm:t>
        <a:bodyPr/>
        <a:lstStyle/>
        <a:p>
          <a:endParaRPr lang="en-US" sz="1200"/>
        </a:p>
      </dgm:t>
    </dgm:pt>
    <dgm:pt modelId="{51A1A331-F417-4E5D-8B32-A2C1E8E40133}">
      <dgm:prSet phldrT="[Text]" custT="1"/>
      <dgm:spPr/>
      <dgm:t>
        <a:bodyPr/>
        <a:lstStyle/>
        <a:p>
          <a:r>
            <a:rPr lang="en-US" sz="1400" dirty="0"/>
            <a:t>2000’s </a:t>
          </a:r>
        </a:p>
        <a:p>
          <a:r>
            <a:rPr lang="en-US" sz="1400" dirty="0"/>
            <a:t>Natural Gas</a:t>
          </a:r>
        </a:p>
      </dgm:t>
    </dgm:pt>
    <dgm:pt modelId="{D20AAC2C-0A46-4EA0-8F90-A23AFD9F46B0}" type="parTrans" cxnId="{AB24C574-700C-434A-A803-797EE8966DE5}">
      <dgm:prSet/>
      <dgm:spPr/>
      <dgm:t>
        <a:bodyPr/>
        <a:lstStyle/>
        <a:p>
          <a:endParaRPr lang="en-US" sz="1200"/>
        </a:p>
      </dgm:t>
    </dgm:pt>
    <dgm:pt modelId="{A777A48A-5E6C-43EA-8CA5-D92A467908F8}" type="sibTrans" cxnId="{AB24C574-700C-434A-A803-797EE8966DE5}">
      <dgm:prSet/>
      <dgm:spPr/>
      <dgm:t>
        <a:bodyPr/>
        <a:lstStyle/>
        <a:p>
          <a:endParaRPr lang="en-US" sz="1200"/>
        </a:p>
      </dgm:t>
    </dgm:pt>
    <dgm:pt modelId="{03129357-6A0D-4DB5-BCDB-2E2A6ACF6CF4}">
      <dgm:prSet phldrT="[Text]" custT="1"/>
      <dgm:spPr/>
      <dgm:t>
        <a:bodyPr/>
        <a:lstStyle/>
        <a:p>
          <a:r>
            <a:rPr lang="en-US" sz="1400" dirty="0"/>
            <a:t>2010’s </a:t>
          </a:r>
        </a:p>
        <a:p>
          <a:r>
            <a:rPr lang="en-US" sz="1400" dirty="0"/>
            <a:t>Heat Pumps</a:t>
          </a:r>
        </a:p>
      </dgm:t>
    </dgm:pt>
    <dgm:pt modelId="{9CD22122-3D1F-4BF2-86B2-67E4137D9958}" type="parTrans" cxnId="{7D1548C7-5472-4B9A-A969-442AE9FEEFD5}">
      <dgm:prSet/>
      <dgm:spPr/>
      <dgm:t>
        <a:bodyPr/>
        <a:lstStyle/>
        <a:p>
          <a:endParaRPr lang="en-US" sz="1200"/>
        </a:p>
      </dgm:t>
    </dgm:pt>
    <dgm:pt modelId="{23F2101D-1978-4D1E-8E02-141D067F6582}" type="sibTrans" cxnId="{7D1548C7-5472-4B9A-A969-442AE9FEEFD5}">
      <dgm:prSet/>
      <dgm:spPr/>
      <dgm:t>
        <a:bodyPr/>
        <a:lstStyle/>
        <a:p>
          <a:endParaRPr lang="en-US" sz="1200"/>
        </a:p>
      </dgm:t>
    </dgm:pt>
    <dgm:pt modelId="{A9726D20-4966-4F5B-BA3C-9CBB8799A6F6}" type="pres">
      <dgm:prSet presAssocID="{A7A2960D-FA97-4912-B358-61769135F725}" presName="Name0" presStyleCnt="0">
        <dgm:presLayoutVars>
          <dgm:dir/>
          <dgm:resizeHandles val="exact"/>
        </dgm:presLayoutVars>
      </dgm:prSet>
      <dgm:spPr/>
    </dgm:pt>
    <dgm:pt modelId="{1B19C80E-58AE-4F5F-8C68-A58CCC6E32F5}" type="pres">
      <dgm:prSet presAssocID="{A7A2960D-FA97-4912-B358-61769135F725}" presName="cycle" presStyleCnt="0"/>
      <dgm:spPr/>
    </dgm:pt>
    <dgm:pt modelId="{0CB989E6-987A-4D2B-B2DC-54BAD892FE53}" type="pres">
      <dgm:prSet presAssocID="{43AA152E-9CF5-4CB3-9D9E-E4EEA7A5CBB7}" presName="nodeFirstNode" presStyleLbl="node1" presStyleIdx="0" presStyleCnt="4" custScaleX="73919" custScaleY="74880" custRadScaleRad="153126" custRadScaleInc="-1226">
        <dgm:presLayoutVars>
          <dgm:bulletEnabled val="1"/>
        </dgm:presLayoutVars>
      </dgm:prSet>
      <dgm:spPr/>
    </dgm:pt>
    <dgm:pt modelId="{75D48748-54BD-4D29-A72B-93A1399AF9F0}" type="pres">
      <dgm:prSet presAssocID="{8989FD36-E668-41A2-AD8E-D1AFAAF3069E}" presName="sibTransFirstNode" presStyleLbl="bgShp" presStyleIdx="0" presStyleCnt="1"/>
      <dgm:spPr/>
    </dgm:pt>
    <dgm:pt modelId="{0CF5F94B-CA05-4017-B928-C7322B172B73}" type="pres">
      <dgm:prSet presAssocID="{B8607099-9C11-418A-AD6C-6806374C8A89}" presName="nodeFollowingNodes" presStyleLbl="node1" presStyleIdx="1" presStyleCnt="4" custScaleX="76960" custScaleY="77413" custRadScaleRad="167428" custRadScaleInc="-8871">
        <dgm:presLayoutVars>
          <dgm:bulletEnabled val="1"/>
        </dgm:presLayoutVars>
      </dgm:prSet>
      <dgm:spPr/>
    </dgm:pt>
    <dgm:pt modelId="{C7157060-19D1-4690-8F1F-9B92BEEB11E1}" type="pres">
      <dgm:prSet presAssocID="{51A1A331-F417-4E5D-8B32-A2C1E8E40133}" presName="nodeFollowingNodes" presStyleLbl="node1" presStyleIdx="2" presStyleCnt="4" custScaleX="78191" custScaleY="74361" custRadScaleRad="124754" custRadScaleInc="-62697">
        <dgm:presLayoutVars>
          <dgm:bulletEnabled val="1"/>
        </dgm:presLayoutVars>
      </dgm:prSet>
      <dgm:spPr/>
    </dgm:pt>
    <dgm:pt modelId="{7C10CE81-48DE-457A-B2C8-6210F4314F4A}" type="pres">
      <dgm:prSet presAssocID="{03129357-6A0D-4DB5-BCDB-2E2A6ACF6CF4}" presName="nodeFollowingNodes" presStyleLbl="node1" presStyleIdx="3" presStyleCnt="4" custScaleX="74091" custScaleY="84658" custRadScaleRad="159029" custRadScaleInc="-48743">
        <dgm:presLayoutVars>
          <dgm:bulletEnabled val="1"/>
        </dgm:presLayoutVars>
      </dgm:prSet>
      <dgm:spPr/>
    </dgm:pt>
  </dgm:ptLst>
  <dgm:cxnLst>
    <dgm:cxn modelId="{2CC20812-2CEF-4C42-AB74-647B8807FE98}" type="presOf" srcId="{B8607099-9C11-418A-AD6C-6806374C8A89}" destId="{0CF5F94B-CA05-4017-B928-C7322B172B73}" srcOrd="0" destOrd="0" presId="urn:microsoft.com/office/officeart/2005/8/layout/cycle3"/>
    <dgm:cxn modelId="{32F06016-D569-4B00-AC2F-E6B64AD8B617}" srcId="{A7A2960D-FA97-4912-B358-61769135F725}" destId="{B8607099-9C11-418A-AD6C-6806374C8A89}" srcOrd="1" destOrd="0" parTransId="{1BB5ED7D-3C76-45EC-971E-FBB113F2A5FE}" sibTransId="{DE6E00A6-A139-47D9-9B87-E279CEC6CDC7}"/>
    <dgm:cxn modelId="{AA0A8B2B-B89C-45FC-BC83-165E70FA2708}" type="presOf" srcId="{51A1A331-F417-4E5D-8B32-A2C1E8E40133}" destId="{C7157060-19D1-4690-8F1F-9B92BEEB11E1}" srcOrd="0" destOrd="0" presId="urn:microsoft.com/office/officeart/2005/8/layout/cycle3"/>
    <dgm:cxn modelId="{7717833C-E190-432C-B104-0EE07C5DF369}" type="presOf" srcId="{03129357-6A0D-4DB5-BCDB-2E2A6ACF6CF4}" destId="{7C10CE81-48DE-457A-B2C8-6210F4314F4A}" srcOrd="0" destOrd="0" presId="urn:microsoft.com/office/officeart/2005/8/layout/cycle3"/>
    <dgm:cxn modelId="{AB24C574-700C-434A-A803-797EE8966DE5}" srcId="{A7A2960D-FA97-4912-B358-61769135F725}" destId="{51A1A331-F417-4E5D-8B32-A2C1E8E40133}" srcOrd="2" destOrd="0" parTransId="{D20AAC2C-0A46-4EA0-8F90-A23AFD9F46B0}" sibTransId="{A777A48A-5E6C-43EA-8CA5-D92A467908F8}"/>
    <dgm:cxn modelId="{2777557C-AAAD-402B-A53E-41E7DE57A5B6}" srcId="{A7A2960D-FA97-4912-B358-61769135F725}" destId="{43AA152E-9CF5-4CB3-9D9E-E4EEA7A5CBB7}" srcOrd="0" destOrd="0" parTransId="{6768BF86-3652-452C-B521-AA5E770ABE2F}" sibTransId="{8989FD36-E668-41A2-AD8E-D1AFAAF3069E}"/>
    <dgm:cxn modelId="{688C237D-5F96-4520-992E-89748CD61B1F}" type="presOf" srcId="{43AA152E-9CF5-4CB3-9D9E-E4EEA7A5CBB7}" destId="{0CB989E6-987A-4D2B-B2DC-54BAD892FE53}" srcOrd="0" destOrd="0" presId="urn:microsoft.com/office/officeart/2005/8/layout/cycle3"/>
    <dgm:cxn modelId="{9FBD2A86-028D-4775-8E4F-20067764ADB7}" type="presOf" srcId="{8989FD36-E668-41A2-AD8E-D1AFAAF3069E}" destId="{75D48748-54BD-4D29-A72B-93A1399AF9F0}" srcOrd="0" destOrd="0" presId="urn:microsoft.com/office/officeart/2005/8/layout/cycle3"/>
    <dgm:cxn modelId="{7D1548C7-5472-4B9A-A969-442AE9FEEFD5}" srcId="{A7A2960D-FA97-4912-B358-61769135F725}" destId="{03129357-6A0D-4DB5-BCDB-2E2A6ACF6CF4}" srcOrd="3" destOrd="0" parTransId="{9CD22122-3D1F-4BF2-86B2-67E4137D9958}" sibTransId="{23F2101D-1978-4D1E-8E02-141D067F6582}"/>
    <dgm:cxn modelId="{2318BCD3-5C97-455B-A0BB-2E80C741AF76}" type="presOf" srcId="{A7A2960D-FA97-4912-B358-61769135F725}" destId="{A9726D20-4966-4F5B-BA3C-9CBB8799A6F6}" srcOrd="0" destOrd="0" presId="urn:microsoft.com/office/officeart/2005/8/layout/cycle3"/>
    <dgm:cxn modelId="{689F179B-669E-4C94-A34D-9FF595E43FA1}" type="presParOf" srcId="{A9726D20-4966-4F5B-BA3C-9CBB8799A6F6}" destId="{1B19C80E-58AE-4F5F-8C68-A58CCC6E32F5}" srcOrd="0" destOrd="0" presId="urn:microsoft.com/office/officeart/2005/8/layout/cycle3"/>
    <dgm:cxn modelId="{F13442BF-787F-4389-AA60-DE915517C1B1}" type="presParOf" srcId="{1B19C80E-58AE-4F5F-8C68-A58CCC6E32F5}" destId="{0CB989E6-987A-4D2B-B2DC-54BAD892FE53}" srcOrd="0" destOrd="0" presId="urn:microsoft.com/office/officeart/2005/8/layout/cycle3"/>
    <dgm:cxn modelId="{769CA171-1E3C-4B30-A86B-229E94EEC46D}" type="presParOf" srcId="{1B19C80E-58AE-4F5F-8C68-A58CCC6E32F5}" destId="{75D48748-54BD-4D29-A72B-93A1399AF9F0}" srcOrd="1" destOrd="0" presId="urn:microsoft.com/office/officeart/2005/8/layout/cycle3"/>
    <dgm:cxn modelId="{175BB043-2F7D-4649-BF21-6D5D4CCD4B03}" type="presParOf" srcId="{1B19C80E-58AE-4F5F-8C68-A58CCC6E32F5}" destId="{0CF5F94B-CA05-4017-B928-C7322B172B73}" srcOrd="2" destOrd="0" presId="urn:microsoft.com/office/officeart/2005/8/layout/cycle3"/>
    <dgm:cxn modelId="{0CAC57BB-F351-4B16-9EF5-8618F1BDD09B}" type="presParOf" srcId="{1B19C80E-58AE-4F5F-8C68-A58CCC6E32F5}" destId="{C7157060-19D1-4690-8F1F-9B92BEEB11E1}" srcOrd="3" destOrd="0" presId="urn:microsoft.com/office/officeart/2005/8/layout/cycle3"/>
    <dgm:cxn modelId="{6DE9C7F1-76E4-4400-8E49-04B39402E8A1}" type="presParOf" srcId="{1B19C80E-58AE-4F5F-8C68-A58CCC6E32F5}" destId="{7C10CE81-48DE-457A-B2C8-6210F4314F4A}" srcOrd="4"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48748-54BD-4D29-A72B-93A1399AF9F0}">
      <dsp:nvSpPr>
        <dsp:cNvPr id="0" name=""/>
        <dsp:cNvSpPr/>
      </dsp:nvSpPr>
      <dsp:spPr>
        <a:xfrm>
          <a:off x="989135" y="19646"/>
          <a:ext cx="3347924" cy="3347924"/>
        </a:xfrm>
        <a:prstGeom prst="circularArrow">
          <a:avLst>
            <a:gd name="adj1" fmla="val 4668"/>
            <a:gd name="adj2" fmla="val 272909"/>
            <a:gd name="adj3" fmla="val 13894456"/>
            <a:gd name="adj4" fmla="val 17349096"/>
            <a:gd name="adj5" fmla="val 4847"/>
          </a:avLst>
        </a:prstGeom>
        <a:solidFill>
          <a:schemeClr val="accent2"/>
        </a:solidFill>
        <a:ln>
          <a:noFill/>
        </a:ln>
        <a:effectLst/>
      </dsp:spPr>
      <dsp:style>
        <a:lnRef idx="0">
          <a:scrgbClr r="0" g="0" b="0"/>
        </a:lnRef>
        <a:fillRef idx="1">
          <a:scrgbClr r="0" g="0" b="0"/>
        </a:fillRef>
        <a:effectRef idx="0">
          <a:scrgbClr r="0" g="0" b="0"/>
        </a:effectRef>
        <a:fontRef idx="minor"/>
      </dsp:style>
    </dsp:sp>
    <dsp:sp modelId="{0CB989E6-987A-4D2B-B2DC-54BAD892FE53}">
      <dsp:nvSpPr>
        <dsp:cNvPr id="0" name=""/>
        <dsp:cNvSpPr/>
      </dsp:nvSpPr>
      <dsp:spPr>
        <a:xfrm>
          <a:off x="1884518" y="0"/>
          <a:ext cx="1557159" cy="788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1980’s </a:t>
          </a:r>
        </a:p>
        <a:p>
          <a:pPr marL="0" lvl="0" indent="0" algn="ctr" defTabSz="622300">
            <a:lnSpc>
              <a:spcPct val="90000"/>
            </a:lnSpc>
            <a:spcBef>
              <a:spcPct val="0"/>
            </a:spcBef>
            <a:spcAft>
              <a:spcPct val="35000"/>
            </a:spcAft>
            <a:buNone/>
          </a:pPr>
          <a:r>
            <a:rPr lang="en-US" sz="1400" kern="1200" dirty="0"/>
            <a:t>Electric Baseboard Heat</a:t>
          </a:r>
        </a:p>
      </dsp:txBody>
      <dsp:txXfrm>
        <a:off x="1923019" y="38501"/>
        <a:ext cx="1480157" cy="711699"/>
      </dsp:txXfrm>
    </dsp:sp>
    <dsp:sp modelId="{0CF5F94B-CA05-4017-B928-C7322B172B73}">
      <dsp:nvSpPr>
        <dsp:cNvPr id="0" name=""/>
        <dsp:cNvSpPr/>
      </dsp:nvSpPr>
      <dsp:spPr>
        <a:xfrm>
          <a:off x="3791910" y="1100147"/>
          <a:ext cx="1621220" cy="8153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1990’s </a:t>
          </a:r>
        </a:p>
        <a:p>
          <a:pPr marL="0" lvl="0" indent="0" algn="ctr" defTabSz="622300">
            <a:lnSpc>
              <a:spcPct val="90000"/>
            </a:lnSpc>
            <a:spcBef>
              <a:spcPct val="0"/>
            </a:spcBef>
            <a:spcAft>
              <a:spcPct val="35000"/>
            </a:spcAft>
            <a:buNone/>
          </a:pPr>
          <a:r>
            <a:rPr lang="en-US" sz="1400" kern="1200" dirty="0"/>
            <a:t>Delivered Fuels – Oil/Propane</a:t>
          </a:r>
        </a:p>
      </dsp:txBody>
      <dsp:txXfrm>
        <a:off x="3831714" y="1139951"/>
        <a:ext cx="1541612" cy="735773"/>
      </dsp:txXfrm>
    </dsp:sp>
    <dsp:sp modelId="{C7157060-19D1-4690-8F1F-9B92BEEB11E1}">
      <dsp:nvSpPr>
        <dsp:cNvPr id="0" name=""/>
        <dsp:cNvSpPr/>
      </dsp:nvSpPr>
      <dsp:spPr>
        <a:xfrm>
          <a:off x="2930951" y="2397944"/>
          <a:ext cx="1647151" cy="7832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2000’s </a:t>
          </a:r>
        </a:p>
        <a:p>
          <a:pPr marL="0" lvl="0" indent="0" algn="ctr" defTabSz="622300">
            <a:lnSpc>
              <a:spcPct val="90000"/>
            </a:lnSpc>
            <a:spcBef>
              <a:spcPct val="0"/>
            </a:spcBef>
            <a:spcAft>
              <a:spcPct val="35000"/>
            </a:spcAft>
            <a:buNone/>
          </a:pPr>
          <a:r>
            <a:rPr lang="en-US" sz="1400" kern="1200" dirty="0"/>
            <a:t>Natural Gas</a:t>
          </a:r>
        </a:p>
      </dsp:txBody>
      <dsp:txXfrm>
        <a:off x="2969185" y="2436178"/>
        <a:ext cx="1570683" cy="706767"/>
      </dsp:txXfrm>
    </dsp:sp>
    <dsp:sp modelId="{7C10CE81-48DE-457A-B2C8-6210F4314F4A}">
      <dsp:nvSpPr>
        <dsp:cNvPr id="0" name=""/>
        <dsp:cNvSpPr/>
      </dsp:nvSpPr>
      <dsp:spPr>
        <a:xfrm>
          <a:off x="346886" y="2385013"/>
          <a:ext cx="1560782" cy="8916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2010’s </a:t>
          </a:r>
        </a:p>
        <a:p>
          <a:pPr marL="0" lvl="0" indent="0" algn="ctr" defTabSz="622300">
            <a:lnSpc>
              <a:spcPct val="90000"/>
            </a:lnSpc>
            <a:spcBef>
              <a:spcPct val="0"/>
            </a:spcBef>
            <a:spcAft>
              <a:spcPct val="35000"/>
            </a:spcAft>
            <a:buNone/>
          </a:pPr>
          <a:r>
            <a:rPr lang="en-US" sz="1400" kern="1200" dirty="0"/>
            <a:t>Heat Pumps</a:t>
          </a:r>
        </a:p>
      </dsp:txBody>
      <dsp:txXfrm>
        <a:off x="390415" y="2428542"/>
        <a:ext cx="1473724" cy="80463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029352-2FBF-424E-A0E7-733B8A7E23AA}" type="datetimeFigureOut">
              <a:rPr lang="en-US" smtClean="0"/>
              <a:t>12/17/19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7AFE71-D276-429F-8D97-B4E6346B0CB6}" type="slidenum">
              <a:rPr lang="en-US" smtClean="0"/>
              <a:t>‹#›</a:t>
            </a:fld>
            <a:endParaRPr lang="en-US"/>
          </a:p>
        </p:txBody>
      </p:sp>
    </p:spTree>
    <p:extLst>
      <p:ext uri="{BB962C8B-B14F-4D97-AF65-F5344CB8AC3E}">
        <p14:creationId xmlns:p14="http://schemas.microsoft.com/office/powerpoint/2010/main" val="2285684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AFE71-D276-429F-8D97-B4E6346B0CB6}" type="slidenum">
              <a:rPr lang="en-US" smtClean="0"/>
              <a:t>1</a:t>
            </a:fld>
            <a:endParaRPr lang="en-US"/>
          </a:p>
        </p:txBody>
      </p:sp>
    </p:spTree>
    <p:extLst>
      <p:ext uri="{BB962C8B-B14F-4D97-AF65-F5344CB8AC3E}">
        <p14:creationId xmlns:p14="http://schemas.microsoft.com/office/powerpoint/2010/main" val="363048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final</a:t>
            </a:r>
            <a:r>
              <a:rPr lang="en-US" baseline="0" dirty="0"/>
              <a:t> example is a project we just secured with </a:t>
            </a:r>
            <a:r>
              <a:rPr lang="en-US" baseline="0" dirty="0" err="1"/>
              <a:t>ComEd</a:t>
            </a:r>
            <a:r>
              <a:rPr lang="en-US" baseline="0" dirty="0"/>
              <a:t> in Chicago, that is aimed at studying the conversion of income qualified apartments that are electrically heated.  The project is 100% fully funded by </a:t>
            </a:r>
            <a:r>
              <a:rPr lang="en-US" baseline="0" dirty="0" err="1"/>
              <a:t>ComEd</a:t>
            </a:r>
            <a:r>
              <a:rPr lang="en-US" baseline="0" dirty="0"/>
              <a:t> for 80 units, and it will be entirely Mitsubishi.  The objective of a Pilot such as this is to inform the design of a new program to address the 46,000 electrically heated units in Chicago.</a:t>
            </a:r>
            <a:endParaRPr lang="en-US" dirty="0"/>
          </a:p>
        </p:txBody>
      </p:sp>
      <p:sp>
        <p:nvSpPr>
          <p:cNvPr id="4" name="Slide Number Placeholder 3"/>
          <p:cNvSpPr>
            <a:spLocks noGrp="1"/>
          </p:cNvSpPr>
          <p:nvPr>
            <p:ph type="sldNum" sz="quarter" idx="10"/>
          </p:nvPr>
        </p:nvSpPr>
        <p:spPr/>
        <p:txBody>
          <a:bodyPr/>
          <a:lstStyle/>
          <a:p>
            <a:fld id="{F0071CB3-82AD-43F0-BD69-A06BFEC5A43D}" type="slidenum">
              <a:rPr lang="en-US" smtClean="0"/>
              <a:pPr/>
              <a:t>11</a:t>
            </a:fld>
            <a:endParaRPr lang="en-US"/>
          </a:p>
        </p:txBody>
      </p:sp>
    </p:spTree>
    <p:extLst>
      <p:ext uri="{BB962C8B-B14F-4D97-AF65-F5344CB8AC3E}">
        <p14:creationId xmlns:p14="http://schemas.microsoft.com/office/powerpoint/2010/main" val="1908600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AFE71-D276-429F-8D97-B4E6346B0CB6}" type="slidenum">
              <a:rPr lang="en-US" smtClean="0"/>
              <a:t>14</a:t>
            </a:fld>
            <a:endParaRPr lang="en-US"/>
          </a:p>
        </p:txBody>
      </p:sp>
    </p:spTree>
    <p:extLst>
      <p:ext uri="{BB962C8B-B14F-4D97-AF65-F5344CB8AC3E}">
        <p14:creationId xmlns:p14="http://schemas.microsoft.com/office/powerpoint/2010/main" val="1611088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this past</a:t>
            </a:r>
            <a:r>
              <a:rPr lang="en-US" baseline="0" dirty="0"/>
              <a:t> year, nearly e</a:t>
            </a:r>
            <a:r>
              <a:rPr lang="en-US" dirty="0"/>
              <a:t>very</a:t>
            </a:r>
            <a:r>
              <a:rPr lang="en-US" baseline="0" dirty="0"/>
              <a:t> environmental organization, implementer, utility, states, cities have created a report showing that </a:t>
            </a:r>
            <a:r>
              <a:rPr lang="en-US" u="sng" baseline="0" dirty="0"/>
              <a:t>electrification</a:t>
            </a:r>
            <a:r>
              <a:rPr lang="en-US" baseline="0" dirty="0"/>
              <a:t> is the pathway to address climate change… EV’s for vehicles, and heat pumps for building </a:t>
            </a:r>
            <a:r>
              <a:rPr lang="en-US" baseline="0" dirty="0" err="1"/>
              <a:t>decarbonization</a:t>
            </a:r>
            <a:r>
              <a:rPr lang="en-US" baseline="0" dirty="0"/>
              <a:t>.  They all agree that Heat Pumps are the future of building heating and cooling in the US.</a:t>
            </a:r>
          </a:p>
          <a:p>
            <a:endParaRPr lang="en-US" baseline="0" dirty="0"/>
          </a:p>
          <a:p>
            <a:r>
              <a:rPr lang="en-US" baseline="0" dirty="0"/>
              <a:t>We are at the INTERSECTION of SCIENCE and TECHNOLOGY…. This issue is going to be solved using technology that has only been available to us for a short period… </a:t>
            </a:r>
          </a:p>
          <a:p>
            <a:endParaRPr lang="en-US" baseline="0" dirty="0"/>
          </a:p>
          <a:p>
            <a:r>
              <a:rPr lang="en-US" baseline="0" dirty="0"/>
              <a:t>It is OUR equipment, HEAT PUMPS, that are the present and Future solution to a past problem!!</a:t>
            </a:r>
            <a:endParaRPr lang="en-US" dirty="0"/>
          </a:p>
        </p:txBody>
      </p:sp>
      <p:sp>
        <p:nvSpPr>
          <p:cNvPr id="4" name="Slide Number Placeholder 3"/>
          <p:cNvSpPr>
            <a:spLocks noGrp="1"/>
          </p:cNvSpPr>
          <p:nvPr>
            <p:ph type="sldNum" sz="quarter" idx="10"/>
          </p:nvPr>
        </p:nvSpPr>
        <p:spPr/>
        <p:txBody>
          <a:bodyPr/>
          <a:lstStyle/>
          <a:p>
            <a:fld id="{F0071CB3-82AD-43F0-BD69-A06BFEC5A43D}" type="slidenum">
              <a:rPr lang="en-US" smtClean="0"/>
              <a:pPr/>
              <a:t>2</a:t>
            </a:fld>
            <a:endParaRPr lang="en-US"/>
          </a:p>
        </p:txBody>
      </p:sp>
    </p:spTree>
    <p:extLst>
      <p:ext uri="{BB962C8B-B14F-4D97-AF65-F5344CB8AC3E}">
        <p14:creationId xmlns:p14="http://schemas.microsoft.com/office/powerpoint/2010/main" val="4025804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a:t>
            </a:r>
            <a:r>
              <a:rPr lang="en-US" dirty="0" err="1"/>
              <a:t>Extra</a:t>
            </a:r>
            <a:r>
              <a:rPr lang="en-US" dirty="0"/>
              <a:t> – Read All About it.</a:t>
            </a:r>
          </a:p>
          <a:p>
            <a:endParaRPr lang="en-US" dirty="0"/>
          </a:p>
          <a:p>
            <a:r>
              <a:rPr lang="en-US" dirty="0"/>
              <a:t>Philadelphia’s goal: 25% x 2025,  75% of GHG’s come from buildings, </a:t>
            </a:r>
          </a:p>
          <a:p>
            <a:r>
              <a:rPr lang="en-US" dirty="0"/>
              <a:t>Chicago:</a:t>
            </a:r>
            <a:r>
              <a:rPr lang="en-US" baseline="0" dirty="0"/>
              <a:t> Energy Rating System passed in 2017, being implemented in 2020.  Creating a baseline for buildings 50,000 sq. feet and greater (3400)</a:t>
            </a:r>
          </a:p>
          <a:p>
            <a:endParaRPr lang="en-US" dirty="0"/>
          </a:p>
        </p:txBody>
      </p:sp>
      <p:sp>
        <p:nvSpPr>
          <p:cNvPr id="4" name="Slide Number Placeholder 3"/>
          <p:cNvSpPr>
            <a:spLocks noGrp="1"/>
          </p:cNvSpPr>
          <p:nvPr>
            <p:ph type="sldNum" sz="quarter" idx="10"/>
          </p:nvPr>
        </p:nvSpPr>
        <p:spPr/>
        <p:txBody>
          <a:bodyPr/>
          <a:lstStyle/>
          <a:p>
            <a:fld id="{1F7AFE71-D276-429F-8D97-B4E6346B0CB6}" type="slidenum">
              <a:rPr lang="en-US" smtClean="0"/>
              <a:t>3</a:t>
            </a:fld>
            <a:endParaRPr lang="en-US"/>
          </a:p>
        </p:txBody>
      </p:sp>
    </p:spTree>
    <p:extLst>
      <p:ext uri="{BB962C8B-B14F-4D97-AF65-F5344CB8AC3E}">
        <p14:creationId xmlns:p14="http://schemas.microsoft.com/office/powerpoint/2010/main" val="275000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AFE71-D276-429F-8D97-B4E6346B0CB6}" type="slidenum">
              <a:rPr lang="en-US" smtClean="0"/>
              <a:t>4</a:t>
            </a:fld>
            <a:endParaRPr lang="en-US"/>
          </a:p>
        </p:txBody>
      </p:sp>
    </p:spTree>
    <p:extLst>
      <p:ext uri="{BB962C8B-B14F-4D97-AF65-F5344CB8AC3E}">
        <p14:creationId xmlns:p14="http://schemas.microsoft.com/office/powerpoint/2010/main" val="206138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would be amazing if we had a fresh </a:t>
            </a:r>
            <a:r>
              <a:rPr lang="en-US" dirty="0" err="1"/>
              <a:t>pallete</a:t>
            </a:r>
            <a:r>
              <a:rPr lang="en-US" dirty="0"/>
              <a:t> like this, to build amazing energy efficient structures from scratch…</a:t>
            </a:r>
          </a:p>
          <a:p>
            <a:endParaRPr lang="en-US" dirty="0"/>
          </a:p>
          <a:p>
            <a:r>
              <a:rPr lang="en-US" dirty="0"/>
              <a:t>But unfortunately</a:t>
            </a:r>
            <a:r>
              <a:rPr lang="en-US" baseline="0" dirty="0"/>
              <a:t> our </a:t>
            </a:r>
            <a:r>
              <a:rPr lang="en-US" baseline="0" dirty="0" err="1"/>
              <a:t>pallete</a:t>
            </a:r>
            <a:r>
              <a:rPr lang="en-US" baseline="0" dirty="0"/>
              <a:t> looks like this… incredibly inefficient buildings, crowding the landscape.  It will take a monumental effort to improve the efficiency and reduce the pollution being sent into the atmosphere from cities like New York.  </a:t>
            </a:r>
          </a:p>
          <a:p>
            <a:endParaRPr lang="en-US" baseline="0" dirty="0"/>
          </a:p>
          <a:p>
            <a:r>
              <a:rPr lang="en-US" baseline="0" dirty="0"/>
              <a:t>But the best news of all is that Heat Pumps are seen as THE solution on the demand side for buildings.  We just need to BE THERE for every new construction building and every building undergoing an HVAC retrofit – a mighty challenge, but an a mighty opportunity indeed….</a:t>
            </a:r>
            <a:endParaRPr lang="en-US" dirty="0"/>
          </a:p>
        </p:txBody>
      </p:sp>
      <p:sp>
        <p:nvSpPr>
          <p:cNvPr id="4" name="Slide Number Placeholder 3"/>
          <p:cNvSpPr>
            <a:spLocks noGrp="1"/>
          </p:cNvSpPr>
          <p:nvPr>
            <p:ph type="sldNum" sz="quarter" idx="10"/>
          </p:nvPr>
        </p:nvSpPr>
        <p:spPr/>
        <p:txBody>
          <a:bodyPr/>
          <a:lstStyle/>
          <a:p>
            <a:fld id="{1F7AFE71-D276-429F-8D97-B4E6346B0CB6}" type="slidenum">
              <a:rPr lang="en-US" smtClean="0"/>
              <a:t>5</a:t>
            </a:fld>
            <a:endParaRPr lang="en-US"/>
          </a:p>
        </p:txBody>
      </p:sp>
    </p:spTree>
    <p:extLst>
      <p:ext uri="{BB962C8B-B14F-4D97-AF65-F5344CB8AC3E}">
        <p14:creationId xmlns:p14="http://schemas.microsoft.com/office/powerpoint/2010/main" val="112952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would be amazing if we had a fresh </a:t>
            </a:r>
            <a:r>
              <a:rPr lang="en-US" dirty="0" err="1"/>
              <a:t>pallete</a:t>
            </a:r>
            <a:r>
              <a:rPr lang="en-US" dirty="0"/>
              <a:t> like this, to build amazing energy efficient structures from scratch…</a:t>
            </a:r>
          </a:p>
          <a:p>
            <a:endParaRPr lang="en-US" dirty="0"/>
          </a:p>
          <a:p>
            <a:r>
              <a:rPr lang="en-US" dirty="0"/>
              <a:t>But unfortunately</a:t>
            </a:r>
            <a:r>
              <a:rPr lang="en-US" baseline="0" dirty="0"/>
              <a:t> our </a:t>
            </a:r>
            <a:r>
              <a:rPr lang="en-US" baseline="0" dirty="0" err="1"/>
              <a:t>pallete</a:t>
            </a:r>
            <a:r>
              <a:rPr lang="en-US" baseline="0" dirty="0"/>
              <a:t> looks like this… incredibly inefficient buildings, crowding the landscape.  It will take a monumental effort to improve the efficiency and reduce the pollution being sent into the atmosphere from cities like New York.  </a:t>
            </a:r>
          </a:p>
          <a:p>
            <a:endParaRPr lang="en-US" baseline="0" dirty="0"/>
          </a:p>
          <a:p>
            <a:r>
              <a:rPr lang="en-US" baseline="0" dirty="0"/>
              <a:t>But the best news of all is that Heat Pumps are seen as THE solution on the demand side for buildings.  We just need to BE THERE for every new construction building and every building undergoing an HVAC retrofit – a mighty challenge, but an a mighty opportunity indeed….</a:t>
            </a:r>
            <a:endParaRPr lang="en-US" dirty="0"/>
          </a:p>
        </p:txBody>
      </p:sp>
      <p:sp>
        <p:nvSpPr>
          <p:cNvPr id="4" name="Slide Number Placeholder 3"/>
          <p:cNvSpPr>
            <a:spLocks noGrp="1"/>
          </p:cNvSpPr>
          <p:nvPr>
            <p:ph type="sldNum" sz="quarter" idx="10"/>
          </p:nvPr>
        </p:nvSpPr>
        <p:spPr/>
        <p:txBody>
          <a:bodyPr/>
          <a:lstStyle/>
          <a:p>
            <a:fld id="{1F7AFE71-D276-429F-8D97-B4E6346B0CB6}" type="slidenum">
              <a:rPr lang="en-US" smtClean="0"/>
              <a:t>6</a:t>
            </a:fld>
            <a:endParaRPr lang="en-US"/>
          </a:p>
        </p:txBody>
      </p:sp>
    </p:spTree>
    <p:extLst>
      <p:ext uri="{BB962C8B-B14F-4D97-AF65-F5344CB8AC3E}">
        <p14:creationId xmlns:p14="http://schemas.microsoft.com/office/powerpoint/2010/main" val="2783873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latin typeface="Times New Roman" panose="02020603050405020304" pitchFamily="18" charset="0"/>
                <a:ea typeface="Times New Roman" panose="02020603050405020304" pitchFamily="18" charset="0"/>
              </a:rPr>
              <a:t>Do you think we have a confused market out there? I mean, we spent the last 40 years confusing the public about what they</a:t>
            </a:r>
            <a:r>
              <a:rPr lang="en-US" sz="1200" baseline="0" dirty="0">
                <a:solidFill>
                  <a:schemeClr val="bg1"/>
                </a:solidFill>
                <a:latin typeface="Times New Roman" panose="02020603050405020304" pitchFamily="18" charset="0"/>
                <a:ea typeface="Times New Roman" panose="02020603050405020304" pitchFamily="18" charset="0"/>
              </a:rPr>
              <a:t> should heat their homes with</a:t>
            </a:r>
            <a:r>
              <a:rPr lang="en-US" sz="1200" dirty="0">
                <a:solidFill>
                  <a:schemeClr val="bg1"/>
                </a:solidFill>
                <a:latin typeface="Times New Roman" panose="02020603050405020304" pitchFamily="18" charset="0"/>
                <a:ea typeface="Times New Roman" panose="02020603050405020304" pitchFamily="18" charset="0"/>
              </a:rPr>
              <a:t>. In the 70s it was the Oil embargo and we try to convince people to convert to electric heat. In the 80’s it was a conversion to delivered fuels, and things</a:t>
            </a:r>
            <a:r>
              <a:rPr lang="en-US" sz="1200" baseline="0" dirty="0">
                <a:solidFill>
                  <a:schemeClr val="bg1"/>
                </a:solidFill>
                <a:latin typeface="Times New Roman" panose="02020603050405020304" pitchFamily="18" charset="0"/>
                <a:ea typeface="Times New Roman" panose="02020603050405020304" pitchFamily="18" charset="0"/>
              </a:rPr>
              <a:t> like propane and oil trucks dotted the neighborhoods.  </a:t>
            </a:r>
            <a:r>
              <a:rPr lang="en-US" sz="1200" dirty="0">
                <a:solidFill>
                  <a:schemeClr val="bg1"/>
                </a:solidFill>
                <a:latin typeface="Times New Roman" panose="02020603050405020304" pitchFamily="18" charset="0"/>
                <a:ea typeface="Times New Roman" panose="02020603050405020304" pitchFamily="18" charset="0"/>
              </a:rPr>
              <a:t>In the 90s we tried to convert people from oil to natural gas. The 2000s now we’re trying to get people off of electric you an offer will end up electricity back in the public not be confused.  </a:t>
            </a:r>
          </a:p>
          <a:p>
            <a:endParaRPr lang="en-US" sz="1200" dirty="0">
              <a:solidFill>
                <a:schemeClr val="bg1"/>
              </a:solidFill>
              <a:latin typeface="Times New Roman" panose="02020603050405020304" pitchFamily="18" charset="0"/>
              <a:ea typeface="Times New Roman" panose="02020603050405020304" pitchFamily="18" charset="0"/>
            </a:endParaRPr>
          </a:p>
          <a:p>
            <a:r>
              <a:rPr lang="en-US" sz="1200" dirty="0">
                <a:solidFill>
                  <a:schemeClr val="bg1"/>
                </a:solidFill>
                <a:latin typeface="Times New Roman" panose="02020603050405020304" pitchFamily="18" charset="0"/>
                <a:ea typeface="Times New Roman" panose="02020603050405020304" pitchFamily="18" charset="0"/>
              </a:rPr>
              <a:t>The</a:t>
            </a:r>
            <a:r>
              <a:rPr lang="en-US" sz="1200" baseline="0" dirty="0">
                <a:solidFill>
                  <a:schemeClr val="bg1"/>
                </a:solidFill>
                <a:latin typeface="Times New Roman" panose="02020603050405020304" pitchFamily="18" charset="0"/>
                <a:ea typeface="Times New Roman" panose="02020603050405020304" pitchFamily="18" charset="0"/>
              </a:rPr>
              <a:t> important point is HOW we communicate that the technology has changed, both: </a:t>
            </a:r>
          </a:p>
          <a:p>
            <a:r>
              <a:rPr lang="en-US" sz="1200" baseline="0" dirty="0">
                <a:solidFill>
                  <a:schemeClr val="bg1"/>
                </a:solidFill>
                <a:latin typeface="Times New Roman" panose="02020603050405020304" pitchFamily="18" charset="0"/>
                <a:ea typeface="Times New Roman" panose="02020603050405020304" pitchFamily="18" charset="0"/>
              </a:rPr>
              <a:t>-Yes we are asking you to go back to the future and consider adopting ELECTRIC heating and cooling</a:t>
            </a:r>
          </a:p>
          <a:p>
            <a:r>
              <a:rPr lang="en-US" sz="1200" baseline="0" dirty="0">
                <a:solidFill>
                  <a:schemeClr val="bg1"/>
                </a:solidFill>
                <a:latin typeface="Times New Roman" panose="02020603050405020304" pitchFamily="18" charset="0"/>
                <a:ea typeface="Times New Roman" panose="02020603050405020304" pitchFamily="18" charset="0"/>
              </a:rPr>
              <a:t>– heat pumps are now much more efficient and able to heat to low temperatures – this is not your father’s heat pump…</a:t>
            </a:r>
          </a:p>
          <a:p>
            <a:endParaRPr lang="en-US" sz="1200" dirty="0">
              <a:solidFill>
                <a:schemeClr val="bg1"/>
              </a:solidFill>
              <a:latin typeface="Times New Roman" panose="02020603050405020304" pitchFamily="18" charset="0"/>
              <a:ea typeface="Times New Roman" panose="02020603050405020304" pitchFamily="18" charset="0"/>
            </a:endParaRPr>
          </a:p>
          <a:p>
            <a:endParaRPr lang="en-US" sz="1200" dirty="0">
              <a:solidFill>
                <a:schemeClr val="bg1"/>
              </a:solidFill>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D7D7F2-3C18-489E-9CB1-21939942BC5C}" type="slidenum">
              <a:rPr lang="en-US" smtClean="0"/>
              <a:t>8</a:t>
            </a:fld>
            <a:endParaRPr lang="en-US"/>
          </a:p>
        </p:txBody>
      </p:sp>
    </p:spTree>
    <p:extLst>
      <p:ext uri="{BB962C8B-B14F-4D97-AF65-F5344CB8AC3E}">
        <p14:creationId xmlns:p14="http://schemas.microsoft.com/office/powerpoint/2010/main" val="44635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D7D7F2-3C18-489E-9CB1-21939942BC5C}" type="slidenum">
              <a:rPr lang="en-US" smtClean="0"/>
              <a:t>9</a:t>
            </a:fld>
            <a:endParaRPr lang="en-US"/>
          </a:p>
        </p:txBody>
      </p:sp>
    </p:spTree>
    <p:extLst>
      <p:ext uri="{BB962C8B-B14F-4D97-AF65-F5344CB8AC3E}">
        <p14:creationId xmlns:p14="http://schemas.microsoft.com/office/powerpoint/2010/main" val="1478925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final</a:t>
            </a:r>
            <a:r>
              <a:rPr lang="en-US" baseline="0" dirty="0"/>
              <a:t> example is a project we just secured with </a:t>
            </a:r>
            <a:r>
              <a:rPr lang="en-US" baseline="0" dirty="0" err="1"/>
              <a:t>ComEd</a:t>
            </a:r>
            <a:r>
              <a:rPr lang="en-US" baseline="0" dirty="0"/>
              <a:t> in Chicago, that is aimed at studying the conversion of income qualified apartments that are electrically heated.  The project is 100% fully funded by </a:t>
            </a:r>
            <a:r>
              <a:rPr lang="en-US" baseline="0" dirty="0" err="1"/>
              <a:t>ComEd</a:t>
            </a:r>
            <a:r>
              <a:rPr lang="en-US" baseline="0" dirty="0"/>
              <a:t> for 80 units, and it will be entirely Mitsubishi.  The objective of a Pilot such as this is to inform the design of a new program to address the 46,000 electrically heated units in Chicago.</a:t>
            </a:r>
            <a:endParaRPr lang="en-US" dirty="0"/>
          </a:p>
        </p:txBody>
      </p:sp>
      <p:sp>
        <p:nvSpPr>
          <p:cNvPr id="4" name="Slide Number Placeholder 3"/>
          <p:cNvSpPr>
            <a:spLocks noGrp="1"/>
          </p:cNvSpPr>
          <p:nvPr>
            <p:ph type="sldNum" sz="quarter" idx="10"/>
          </p:nvPr>
        </p:nvSpPr>
        <p:spPr/>
        <p:txBody>
          <a:bodyPr/>
          <a:lstStyle/>
          <a:p>
            <a:fld id="{F0071CB3-82AD-43F0-BD69-A06BFEC5A43D}" type="slidenum">
              <a:rPr lang="en-US" smtClean="0"/>
              <a:pPr/>
              <a:t>10</a:t>
            </a:fld>
            <a:endParaRPr lang="en-US"/>
          </a:p>
        </p:txBody>
      </p:sp>
    </p:spTree>
    <p:extLst>
      <p:ext uri="{BB962C8B-B14F-4D97-AF65-F5344CB8AC3E}">
        <p14:creationId xmlns:p14="http://schemas.microsoft.com/office/powerpoint/2010/main" val="3051463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258"/>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72909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14807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B9035B-88A5-4D3E-BB54-F1C3EAD4C3FF}" type="datetimeFigureOut">
              <a:rPr lang="en-US" smtClean="0"/>
              <a:t>12/17/19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61739-93B2-4DE5-B73C-682F7AB4ACD7}" type="slidenum">
              <a:rPr lang="en-US" smtClean="0"/>
              <a:t>‹#›</a:t>
            </a:fld>
            <a:endParaRPr lang="en-US"/>
          </a:p>
        </p:txBody>
      </p:sp>
    </p:spTree>
    <p:extLst>
      <p:ext uri="{BB962C8B-B14F-4D97-AF65-F5344CB8AC3E}">
        <p14:creationId xmlns:p14="http://schemas.microsoft.com/office/powerpoint/2010/main" val="4199194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4879669"/>
            <a:ext cx="2133600" cy="154778"/>
          </a:xfrm>
          <a:prstGeom prst="rect">
            <a:avLst/>
          </a:prstGeom>
        </p:spPr>
        <p:txBody>
          <a:bodyPr/>
          <a:lstStyle>
            <a:lvl1pPr>
              <a:defRPr sz="750">
                <a:solidFill>
                  <a:srgbClr val="898989"/>
                </a:solidFill>
              </a:defRPr>
            </a:lvl1pPr>
          </a:lstStyle>
          <a:p>
            <a:fld id="{B49BCD43-33AD-D140-B0B8-191F6867EB44}" type="datetimeFigureOut">
              <a:rPr lang="en-US" smtClean="0"/>
              <a:pPr/>
              <a:t>12/17/19</a:t>
            </a:fld>
            <a:endParaRPr lang="en-US" dirty="0"/>
          </a:p>
        </p:txBody>
      </p:sp>
      <p:sp>
        <p:nvSpPr>
          <p:cNvPr id="6" name="Footer Placeholder 5"/>
          <p:cNvSpPr>
            <a:spLocks noGrp="1"/>
          </p:cNvSpPr>
          <p:nvPr>
            <p:ph type="ftr" sz="quarter" idx="11"/>
          </p:nvPr>
        </p:nvSpPr>
        <p:spPr>
          <a:xfrm>
            <a:off x="2590800" y="4760603"/>
            <a:ext cx="4806992" cy="273844"/>
          </a:xfrm>
          <a:prstGeom prst="rect">
            <a:avLst/>
          </a:prstGeom>
        </p:spPr>
        <p:txBody>
          <a:bodyPr/>
          <a:lstStyle>
            <a:lvl1pPr>
              <a:defRPr sz="750">
                <a:solidFill>
                  <a:srgbClr val="898989"/>
                </a:solidFill>
              </a:defRPr>
            </a:lvl1pPr>
          </a:lstStyle>
          <a:p>
            <a:endParaRPr lang="en-US" dirty="0"/>
          </a:p>
        </p:txBody>
      </p:sp>
      <p:sp>
        <p:nvSpPr>
          <p:cNvPr id="7" name="Slide Number Placeholder 6"/>
          <p:cNvSpPr>
            <a:spLocks noGrp="1"/>
          </p:cNvSpPr>
          <p:nvPr>
            <p:ph type="sldNum" sz="quarter" idx="12"/>
          </p:nvPr>
        </p:nvSpPr>
        <p:spPr>
          <a:xfrm>
            <a:off x="457200" y="4760602"/>
            <a:ext cx="2133600" cy="119066"/>
          </a:xfrm>
          <a:prstGeom prst="rect">
            <a:avLst/>
          </a:prstGeom>
        </p:spPr>
        <p:txBody>
          <a:bodyPr/>
          <a:lstStyle>
            <a:lvl1pPr>
              <a:defRPr sz="750">
                <a:solidFill>
                  <a:srgbClr val="898989"/>
                </a:solidFill>
              </a:defRPr>
            </a:lvl1pPr>
          </a:lstStyle>
          <a:p>
            <a:fld id="{25414340-61B2-FA4B-9B3D-33F8AF9B5F01}" type="slidenum">
              <a:rPr lang="en-US" smtClean="0"/>
              <a:pPr/>
              <a:t>‹#›</a:t>
            </a:fld>
            <a:endParaRPr lang="en-US" dirty="0"/>
          </a:p>
        </p:txBody>
      </p:sp>
    </p:spTree>
    <p:extLst>
      <p:ext uri="{BB962C8B-B14F-4D97-AF65-F5344CB8AC3E}">
        <p14:creationId xmlns:p14="http://schemas.microsoft.com/office/powerpoint/2010/main" val="4153963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506176-EC50-44FE-88E2-CDE9397F1683}" type="datetimeFigureOut">
              <a:rPr lang="en-US" smtClean="0"/>
              <a:pPr/>
              <a:t>12/17/19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E381F-D6A5-4EA7-9028-4CAB3047CBDF}" type="slidenum">
              <a:rPr lang="en-US" smtClean="0"/>
              <a:pPr/>
              <a:t>‹#›</a:t>
            </a:fld>
            <a:endParaRPr lang="en-US" dirty="0"/>
          </a:p>
        </p:txBody>
      </p:sp>
    </p:spTree>
    <p:extLst>
      <p:ext uri="{BB962C8B-B14F-4D97-AF65-F5344CB8AC3E}">
        <p14:creationId xmlns:p14="http://schemas.microsoft.com/office/powerpoint/2010/main" val="3996061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8018" y="205979"/>
            <a:ext cx="6733895"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18017" y="1200152"/>
            <a:ext cx="7754567" cy="31146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4314775"/>
            <a:ext cx="9144000" cy="828725"/>
          </a:xfrm>
          <a:prstGeom prst="rect">
            <a:avLst/>
          </a:prstGeom>
          <a:solidFill>
            <a:schemeClr val="bg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Xpanding S-logo-ko-2 copy.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07807" y="4529762"/>
            <a:ext cx="1936717" cy="478571"/>
          </a:xfrm>
          <a:prstGeom prst="rect">
            <a:avLst/>
          </a:prstGeom>
        </p:spPr>
      </p:pic>
      <p:pic>
        <p:nvPicPr>
          <p:cNvPr id="10" name="Picture 9" descr="ME_T_HVAC US_noLLC_CMYK_PMS Color.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8017" y="4662772"/>
            <a:ext cx="3647693" cy="133205"/>
          </a:xfrm>
          <a:prstGeom prst="rect">
            <a:avLst/>
          </a:prstGeom>
        </p:spPr>
      </p:pic>
    </p:spTree>
    <p:extLst>
      <p:ext uri="{BB962C8B-B14F-4D97-AF65-F5344CB8AC3E}">
        <p14:creationId xmlns:p14="http://schemas.microsoft.com/office/powerpoint/2010/main" val="302673317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png"/><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5" Type="http://schemas.openxmlformats.org/officeDocument/2006/relationships/image" Target="../media/image15.png"/><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 Id="rId1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21.jpeg"/><Relationship Id="rId7" Type="http://schemas.openxmlformats.org/officeDocument/2006/relationships/image" Target="../media/image25.png"/><Relationship Id="rId12"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diagramColors" Target="../diagrams/colors1.xml"/><Relationship Id="rId5" Type="http://schemas.openxmlformats.org/officeDocument/2006/relationships/image" Target="../media/image23.jpeg"/><Relationship Id="rId10" Type="http://schemas.openxmlformats.org/officeDocument/2006/relationships/diagramQuickStyle" Target="../diagrams/quickStyle1.xml"/><Relationship Id="rId4" Type="http://schemas.openxmlformats.org/officeDocument/2006/relationships/image" Target="../media/image22.png"/><Relationship Id="rId9"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dirty="0">
                <a:solidFill>
                  <a:schemeClr val="bg1"/>
                </a:solidFill>
              </a:rPr>
              <a:t>PJM Footprint Roundtable</a:t>
            </a:r>
            <a:br>
              <a:rPr lang="en-US" dirty="0">
                <a:solidFill>
                  <a:schemeClr val="bg1"/>
                </a:solidFill>
              </a:rPr>
            </a:br>
            <a:r>
              <a:rPr lang="en-US" sz="2700" dirty="0">
                <a:solidFill>
                  <a:schemeClr val="bg1"/>
                </a:solidFill>
              </a:rPr>
              <a:t>Electrifying the Building Sector</a:t>
            </a:r>
            <a:br>
              <a:rPr lang="en-US" sz="2000" dirty="0">
                <a:solidFill>
                  <a:schemeClr val="bg1"/>
                </a:solidFill>
              </a:rPr>
            </a:br>
            <a:br>
              <a:rPr lang="en-US" sz="2000" dirty="0">
                <a:solidFill>
                  <a:schemeClr val="bg1"/>
                </a:solidFill>
              </a:rPr>
            </a:br>
            <a:r>
              <a:rPr lang="en-US" sz="2000" dirty="0">
                <a:solidFill>
                  <a:schemeClr val="bg1"/>
                </a:solidFill>
              </a:rPr>
              <a:t>Rick Nortz, Senior Manager, Mitsubishi Electric Trane HVAC US</a:t>
            </a:r>
            <a:br>
              <a:rPr lang="en-US" sz="2000" dirty="0">
                <a:solidFill>
                  <a:schemeClr val="bg1"/>
                </a:solidFill>
              </a:rPr>
            </a:br>
            <a:br>
              <a:rPr lang="en-US" sz="2000" dirty="0">
                <a:solidFill>
                  <a:schemeClr val="bg1"/>
                </a:solidFill>
              </a:rPr>
            </a:br>
            <a:r>
              <a:rPr lang="en-US" sz="2000" dirty="0">
                <a:solidFill>
                  <a:schemeClr val="bg1"/>
                </a:solidFill>
              </a:rPr>
              <a:t>Rnortz@hvac.mea.com</a:t>
            </a:r>
            <a:br>
              <a:rPr lang="en-US" sz="2000" dirty="0">
                <a:solidFill>
                  <a:schemeClr val="bg1"/>
                </a:solidFill>
              </a:rPr>
            </a:br>
            <a:endParaRPr lang="en-US" sz="2000" dirty="0">
              <a:solidFill>
                <a:schemeClr val="bg1"/>
              </a:solidFill>
            </a:endParaRPr>
          </a:p>
        </p:txBody>
      </p:sp>
      <p:sp>
        <p:nvSpPr>
          <p:cNvPr id="3" name="Subtitle 2"/>
          <p:cNvSpPr>
            <a:spLocks noGrp="1"/>
          </p:cNvSpPr>
          <p:nvPr>
            <p:ph type="subTitle" idx="1"/>
          </p:nvPr>
        </p:nvSpPr>
        <p:spPr>
          <a:xfrm>
            <a:off x="1047750" y="2957680"/>
            <a:ext cx="6400800" cy="1314450"/>
          </a:xfrm>
        </p:spPr>
        <p:txBody>
          <a:bodyPr>
            <a:normAutofit/>
          </a:bodyPr>
          <a:lstStyle/>
          <a:p>
            <a:r>
              <a:rPr lang="en-US" sz="2000" dirty="0">
                <a:solidFill>
                  <a:schemeClr val="bg1"/>
                </a:solidFill>
              </a:rPr>
              <a:t>December 18, 2019</a:t>
            </a:r>
          </a:p>
        </p:txBody>
      </p:sp>
    </p:spTree>
    <p:extLst>
      <p:ext uri="{BB962C8B-B14F-4D97-AF65-F5344CB8AC3E}">
        <p14:creationId xmlns:p14="http://schemas.microsoft.com/office/powerpoint/2010/main" val="97162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369" y="468876"/>
            <a:ext cx="1632272" cy="949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727" y="1249226"/>
            <a:ext cx="2448163" cy="1723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81263" y="2964705"/>
            <a:ext cx="4265962" cy="1600438"/>
          </a:xfrm>
          <a:prstGeom prst="rect">
            <a:avLst/>
          </a:prstGeom>
          <a:noFill/>
        </p:spPr>
        <p:txBody>
          <a:bodyPr wrap="square" rtlCol="0">
            <a:spAutoFit/>
          </a:bodyPr>
          <a:lstStyle/>
          <a:p>
            <a:pPr marL="285743" indent="-285743">
              <a:buFont typeface="Arial" panose="020B0604020202020204" pitchFamily="34" charset="0"/>
              <a:buChar char="•"/>
            </a:pPr>
            <a:r>
              <a:rPr lang="en-US" sz="1400" dirty="0">
                <a:solidFill>
                  <a:schemeClr val="bg1"/>
                </a:solidFill>
              </a:rPr>
              <a:t>Chicago Income-Qualified Electrically-Heated</a:t>
            </a:r>
          </a:p>
          <a:p>
            <a:pPr marL="285743" indent="-285743">
              <a:buFont typeface="Arial" panose="020B0604020202020204" pitchFamily="34" charset="0"/>
              <a:buChar char="•"/>
            </a:pPr>
            <a:r>
              <a:rPr lang="en-US" sz="1400" dirty="0">
                <a:solidFill>
                  <a:schemeClr val="bg1"/>
                </a:solidFill>
              </a:rPr>
              <a:t>80 Units Pilot</a:t>
            </a:r>
          </a:p>
          <a:p>
            <a:pPr marL="285743" indent="-285743">
              <a:buFont typeface="Arial" panose="020B0604020202020204" pitchFamily="34" charset="0"/>
              <a:buChar char="•"/>
            </a:pPr>
            <a:r>
              <a:rPr lang="en-US" sz="1400" dirty="0">
                <a:solidFill>
                  <a:schemeClr val="bg1"/>
                </a:solidFill>
              </a:rPr>
              <a:t>100% funded by ComEd</a:t>
            </a:r>
          </a:p>
          <a:p>
            <a:pPr marL="285743" indent="-285743">
              <a:buFont typeface="Arial" panose="020B0604020202020204" pitchFamily="34" charset="0"/>
              <a:buChar char="•"/>
            </a:pPr>
            <a:r>
              <a:rPr lang="en-US" sz="1400" dirty="0">
                <a:solidFill>
                  <a:schemeClr val="bg1"/>
                </a:solidFill>
              </a:rPr>
              <a:t>All Mitsubishi Single &amp; Multi-zone</a:t>
            </a:r>
          </a:p>
          <a:p>
            <a:pPr marL="285743" indent="-285743">
              <a:buFont typeface="Arial" panose="020B0604020202020204" pitchFamily="34" charset="0"/>
              <a:buChar char="•"/>
            </a:pPr>
            <a:r>
              <a:rPr lang="en-US" sz="1400" dirty="0">
                <a:solidFill>
                  <a:schemeClr val="bg1"/>
                </a:solidFill>
              </a:rPr>
              <a:t>Opportunity: 46,000 Electric Heated Units in Chicago</a:t>
            </a:r>
          </a:p>
          <a:p>
            <a:pPr marL="285743" indent="-285743">
              <a:buFont typeface="Arial" panose="020B0604020202020204" pitchFamily="34" charset="0"/>
              <a:buChar char="•"/>
            </a:pPr>
            <a:endParaRPr lang="en-US" sz="1400" dirty="0">
              <a:solidFill>
                <a:schemeClr val="bg1"/>
              </a:solidFill>
            </a:endParaRPr>
          </a:p>
        </p:txBody>
      </p:sp>
      <p:sp>
        <p:nvSpPr>
          <p:cNvPr id="8" name="TextBox 7"/>
          <p:cNvSpPr txBox="1"/>
          <p:nvPr/>
        </p:nvSpPr>
        <p:spPr>
          <a:xfrm>
            <a:off x="1856096" y="5910560"/>
            <a:ext cx="6172200" cy="307777"/>
          </a:xfrm>
          <a:prstGeom prst="rect">
            <a:avLst/>
          </a:prstGeom>
          <a:solidFill>
            <a:schemeClr val="bg2"/>
          </a:solidFill>
          <a:ln>
            <a:solidFill>
              <a:schemeClr val="accent1"/>
            </a:solidFill>
          </a:ln>
        </p:spPr>
        <p:txBody>
          <a:bodyPr wrap="square" rtlCol="0">
            <a:spAutoFit/>
          </a:bodyPr>
          <a:lstStyle/>
          <a:p>
            <a:r>
              <a:rPr lang="en-US" sz="1400" dirty="0">
                <a:solidFill>
                  <a:srgbClr val="FF0000"/>
                </a:solidFill>
              </a:rPr>
              <a:t>Thanks to Brian Porter, Anthony Belokas, Mike Schaefer</a:t>
            </a:r>
          </a:p>
        </p:txBody>
      </p:sp>
      <p:pic>
        <p:nvPicPr>
          <p:cNvPr id="3" name="Picture 2"/>
          <p:cNvPicPr>
            <a:picLocks noChangeAspect="1"/>
          </p:cNvPicPr>
          <p:nvPr/>
        </p:nvPicPr>
        <p:blipFill>
          <a:blip r:embed="rId5"/>
          <a:stretch>
            <a:fillRect/>
          </a:stretch>
        </p:blipFill>
        <p:spPr>
          <a:xfrm>
            <a:off x="6566510" y="448348"/>
            <a:ext cx="952797" cy="952797"/>
          </a:xfrm>
          <a:prstGeom prst="rect">
            <a:avLst/>
          </a:prstGeom>
        </p:spPr>
      </p:pic>
      <p:pic>
        <p:nvPicPr>
          <p:cNvPr id="2052" name="Picture 4" descr="Image result for 1970's ohio house sty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7371" y="1252078"/>
            <a:ext cx="2579352" cy="17195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947260" y="2986755"/>
            <a:ext cx="4099560" cy="1169551"/>
          </a:xfrm>
          <a:prstGeom prst="rect">
            <a:avLst/>
          </a:prstGeom>
          <a:noFill/>
        </p:spPr>
        <p:txBody>
          <a:bodyPr wrap="square" rtlCol="0">
            <a:spAutoFit/>
          </a:bodyPr>
          <a:lstStyle/>
          <a:p>
            <a:pPr marL="285743" indent="-285743">
              <a:buFont typeface="Arial" panose="020B0604020202020204" pitchFamily="34" charset="0"/>
              <a:buChar char="•"/>
            </a:pPr>
            <a:r>
              <a:rPr lang="en-US" sz="1400" dirty="0">
                <a:solidFill>
                  <a:schemeClr val="bg1"/>
                </a:solidFill>
              </a:rPr>
              <a:t>Target High Electric Users</a:t>
            </a:r>
          </a:p>
          <a:p>
            <a:pPr marL="285743" indent="-285743">
              <a:buFont typeface="Arial" panose="020B0604020202020204" pitchFamily="34" charset="0"/>
              <a:buChar char="•"/>
            </a:pPr>
            <a:r>
              <a:rPr lang="en-US" sz="1400" dirty="0">
                <a:solidFill>
                  <a:schemeClr val="bg1"/>
                </a:solidFill>
              </a:rPr>
              <a:t>25-30 Home Insulate/Mini-Split Heat Pumps</a:t>
            </a:r>
          </a:p>
          <a:p>
            <a:pPr marL="285743" indent="-285743">
              <a:buFont typeface="Arial" panose="020B0604020202020204" pitchFamily="34" charset="0"/>
              <a:buChar char="•"/>
            </a:pPr>
            <a:r>
              <a:rPr lang="en-US" sz="1400" dirty="0">
                <a:solidFill>
                  <a:schemeClr val="bg1"/>
                </a:solidFill>
              </a:rPr>
              <a:t>Single City</a:t>
            </a:r>
          </a:p>
          <a:p>
            <a:pPr marL="285743" indent="-285743">
              <a:buFont typeface="Arial" panose="020B0604020202020204" pitchFamily="34" charset="0"/>
              <a:buChar char="•"/>
            </a:pPr>
            <a:r>
              <a:rPr lang="en-US" sz="1400" dirty="0">
                <a:solidFill>
                  <a:schemeClr val="bg1"/>
                </a:solidFill>
              </a:rPr>
              <a:t>Objective = Prove Cost Effective Program for 2021</a:t>
            </a:r>
          </a:p>
        </p:txBody>
      </p:sp>
      <p:sp>
        <p:nvSpPr>
          <p:cNvPr id="11" name="Title 1"/>
          <p:cNvSpPr>
            <a:spLocks noGrp="1"/>
          </p:cNvSpPr>
          <p:nvPr>
            <p:ph type="title"/>
          </p:nvPr>
        </p:nvSpPr>
        <p:spPr>
          <a:xfrm>
            <a:off x="100667" y="20748"/>
            <a:ext cx="7802361" cy="707872"/>
          </a:xfrm>
          <a:noFill/>
        </p:spPr>
        <p:txBody>
          <a:bodyPr vert="horz" wrap="square" lIns="91425" tIns="45713" rIns="91425" bIns="45713" rtlCol="0" anchor="ctr">
            <a:spAutoFit/>
          </a:bodyPr>
          <a:lstStyle/>
          <a:p>
            <a:pPr algn="l">
              <a:spcBef>
                <a:spcPts val="0"/>
              </a:spcBef>
            </a:pPr>
            <a:r>
              <a:rPr lang="en-US" dirty="0">
                <a:solidFill>
                  <a:prstClr val="black"/>
                </a:solidFill>
                <a:latin typeface="Calibri"/>
                <a:ea typeface="+mn-ea"/>
                <a:cs typeface="+mn-cs"/>
              </a:rPr>
              <a:t>Pilot Collaboration in PJM </a:t>
            </a:r>
            <a:r>
              <a:rPr lang="en-US" sz="4000" dirty="0">
                <a:solidFill>
                  <a:prstClr val="black"/>
                </a:solidFill>
                <a:latin typeface="Calibri"/>
                <a:ea typeface="+mn-ea"/>
                <a:cs typeface="+mn-cs"/>
              </a:rPr>
              <a:t>Footprint</a:t>
            </a:r>
            <a:endParaRPr lang="en-US" dirty="0">
              <a:solidFill>
                <a:prstClr val="black"/>
              </a:solidFill>
              <a:latin typeface="Calibri"/>
              <a:ea typeface="+mn-ea"/>
              <a:cs typeface="+mn-cs"/>
            </a:endParaRPr>
          </a:p>
        </p:txBody>
      </p:sp>
    </p:spTree>
    <p:extLst>
      <p:ext uri="{BB962C8B-B14F-4D97-AF65-F5344CB8AC3E}">
        <p14:creationId xmlns:p14="http://schemas.microsoft.com/office/powerpoint/2010/main" val="351831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44979" y="3350389"/>
            <a:ext cx="2056795" cy="954107"/>
          </a:xfrm>
          <a:prstGeom prst="rect">
            <a:avLst/>
          </a:prstGeom>
          <a:noFill/>
        </p:spPr>
        <p:txBody>
          <a:bodyPr wrap="square" rtlCol="0">
            <a:spAutoFit/>
          </a:bodyPr>
          <a:lstStyle/>
          <a:p>
            <a:pPr marL="285743" indent="-285743">
              <a:buFont typeface="Arial" panose="020B0604020202020204" pitchFamily="34" charset="0"/>
              <a:buChar char="•"/>
            </a:pPr>
            <a:r>
              <a:rPr lang="en-US" sz="1400" dirty="0">
                <a:solidFill>
                  <a:schemeClr val="bg1"/>
                </a:solidFill>
              </a:rPr>
              <a:t>AC Marriott</a:t>
            </a:r>
          </a:p>
          <a:p>
            <a:pPr marL="285743" indent="-285743">
              <a:buFont typeface="Arial" panose="020B0604020202020204" pitchFamily="34" charset="0"/>
              <a:buChar char="•"/>
            </a:pPr>
            <a:r>
              <a:rPr lang="en-US" sz="1400" dirty="0">
                <a:solidFill>
                  <a:schemeClr val="bg1"/>
                </a:solidFill>
              </a:rPr>
              <a:t>104,000 ft</a:t>
            </a:r>
            <a:r>
              <a:rPr lang="en-US" sz="1400" baseline="30000" dirty="0">
                <a:solidFill>
                  <a:schemeClr val="bg1"/>
                </a:solidFill>
              </a:rPr>
              <a:t>2</a:t>
            </a:r>
          </a:p>
          <a:p>
            <a:pPr marL="285743" indent="-285743">
              <a:buFont typeface="Arial" panose="020B0604020202020204" pitchFamily="34" charset="0"/>
              <a:buChar char="•"/>
            </a:pPr>
            <a:r>
              <a:rPr lang="en-US" sz="1400" dirty="0">
                <a:solidFill>
                  <a:schemeClr val="bg1"/>
                </a:solidFill>
              </a:rPr>
              <a:t>150 rooms</a:t>
            </a:r>
          </a:p>
          <a:p>
            <a:pPr marL="285743" indent="-285743">
              <a:buFont typeface="Arial" panose="020B0604020202020204" pitchFamily="34" charset="0"/>
              <a:buChar char="•"/>
            </a:pPr>
            <a:r>
              <a:rPr lang="en-US" sz="1400" dirty="0">
                <a:solidFill>
                  <a:schemeClr val="bg1"/>
                </a:solidFill>
              </a:rPr>
              <a:t>Water sourced VRF</a:t>
            </a:r>
          </a:p>
        </p:txBody>
      </p:sp>
      <p:sp>
        <p:nvSpPr>
          <p:cNvPr id="8" name="TextBox 7"/>
          <p:cNvSpPr txBox="1"/>
          <p:nvPr/>
        </p:nvSpPr>
        <p:spPr>
          <a:xfrm>
            <a:off x="1856096" y="5910560"/>
            <a:ext cx="6172200" cy="307777"/>
          </a:xfrm>
          <a:prstGeom prst="rect">
            <a:avLst/>
          </a:prstGeom>
          <a:solidFill>
            <a:schemeClr val="bg2"/>
          </a:solidFill>
          <a:ln>
            <a:solidFill>
              <a:schemeClr val="accent1"/>
            </a:solidFill>
          </a:ln>
        </p:spPr>
        <p:txBody>
          <a:bodyPr wrap="square" rtlCol="0">
            <a:spAutoFit/>
          </a:bodyPr>
          <a:lstStyle/>
          <a:p>
            <a:r>
              <a:rPr lang="en-US" sz="1400" dirty="0">
                <a:solidFill>
                  <a:srgbClr val="FF0000"/>
                </a:solidFill>
              </a:rPr>
              <a:t>Thanks to Brian Porter, Anthony Belokas, Mike Schaefer</a:t>
            </a:r>
          </a:p>
        </p:txBody>
      </p:sp>
      <p:pic>
        <p:nvPicPr>
          <p:cNvPr id="3" name="Picture 2"/>
          <p:cNvPicPr>
            <a:picLocks noChangeAspect="1"/>
          </p:cNvPicPr>
          <p:nvPr/>
        </p:nvPicPr>
        <p:blipFill>
          <a:blip r:embed="rId3"/>
          <a:stretch>
            <a:fillRect/>
          </a:stretch>
        </p:blipFill>
        <p:spPr>
          <a:xfrm>
            <a:off x="4279665" y="1640507"/>
            <a:ext cx="1025979" cy="1025979"/>
          </a:xfrm>
          <a:prstGeom prst="rect">
            <a:avLst/>
          </a:prstGeom>
        </p:spPr>
      </p:pic>
      <p:pic>
        <p:nvPicPr>
          <p:cNvPr id="2" name="Picture 1"/>
          <p:cNvPicPr>
            <a:picLocks noChangeAspect="1"/>
          </p:cNvPicPr>
          <p:nvPr/>
        </p:nvPicPr>
        <p:blipFill>
          <a:blip r:embed="rId4"/>
          <a:stretch>
            <a:fillRect/>
          </a:stretch>
        </p:blipFill>
        <p:spPr>
          <a:xfrm>
            <a:off x="5421085" y="1165471"/>
            <a:ext cx="3094945" cy="1978128"/>
          </a:xfrm>
          <a:prstGeom prst="rect">
            <a:avLst/>
          </a:prstGeom>
        </p:spPr>
      </p:pic>
      <p:pic>
        <p:nvPicPr>
          <p:cNvPr id="1026" name="Picture 2" descr="imag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149" y="1165472"/>
            <a:ext cx="2964075" cy="197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756007" y="3295149"/>
            <a:ext cx="2056795" cy="954107"/>
          </a:xfrm>
          <a:prstGeom prst="rect">
            <a:avLst/>
          </a:prstGeom>
          <a:noFill/>
        </p:spPr>
        <p:txBody>
          <a:bodyPr wrap="square" rtlCol="0">
            <a:spAutoFit/>
          </a:bodyPr>
          <a:lstStyle/>
          <a:p>
            <a:pPr marL="285743" indent="-285743">
              <a:buFont typeface="Arial" panose="020B0604020202020204" pitchFamily="34" charset="0"/>
              <a:buChar char="•"/>
            </a:pPr>
            <a:r>
              <a:rPr lang="en-US" sz="1400" dirty="0">
                <a:solidFill>
                  <a:schemeClr val="bg1"/>
                </a:solidFill>
              </a:rPr>
              <a:t>Marriott </a:t>
            </a:r>
            <a:r>
              <a:rPr lang="en-US" sz="1400" dirty="0" err="1">
                <a:solidFill>
                  <a:schemeClr val="bg1"/>
                </a:solidFill>
              </a:rPr>
              <a:t>Moxy</a:t>
            </a:r>
            <a:endParaRPr lang="en-US" sz="1400" dirty="0">
              <a:solidFill>
                <a:schemeClr val="bg1"/>
              </a:solidFill>
            </a:endParaRPr>
          </a:p>
          <a:p>
            <a:pPr marL="285743" indent="-285743">
              <a:buFont typeface="Arial" panose="020B0604020202020204" pitchFamily="34" charset="0"/>
              <a:buChar char="•"/>
            </a:pPr>
            <a:r>
              <a:rPr lang="en-US" sz="1400" dirty="0">
                <a:solidFill>
                  <a:schemeClr val="bg1"/>
                </a:solidFill>
              </a:rPr>
              <a:t>116 rooms</a:t>
            </a:r>
            <a:endParaRPr lang="en-US" sz="1400" baseline="30000" dirty="0">
              <a:solidFill>
                <a:schemeClr val="bg1"/>
              </a:solidFill>
            </a:endParaRPr>
          </a:p>
          <a:p>
            <a:pPr marL="285743" indent="-285743">
              <a:buFont typeface="Arial" panose="020B0604020202020204" pitchFamily="34" charset="0"/>
              <a:buChar char="•"/>
            </a:pPr>
            <a:r>
              <a:rPr lang="en-US" sz="1400" dirty="0">
                <a:solidFill>
                  <a:schemeClr val="bg1"/>
                </a:solidFill>
              </a:rPr>
              <a:t>6-9</a:t>
            </a:r>
            <a:r>
              <a:rPr lang="en-US" sz="1400" baseline="30000" dirty="0">
                <a:solidFill>
                  <a:schemeClr val="bg1"/>
                </a:solidFill>
              </a:rPr>
              <a:t>th</a:t>
            </a:r>
            <a:r>
              <a:rPr lang="en-US" sz="1400" dirty="0">
                <a:solidFill>
                  <a:schemeClr val="bg1"/>
                </a:solidFill>
              </a:rPr>
              <a:t> floors</a:t>
            </a:r>
          </a:p>
          <a:p>
            <a:pPr marL="285743" indent="-285743">
              <a:buFont typeface="Arial" panose="020B0604020202020204" pitchFamily="34" charset="0"/>
              <a:buChar char="•"/>
            </a:pPr>
            <a:r>
              <a:rPr lang="en-US" sz="1400" dirty="0">
                <a:solidFill>
                  <a:schemeClr val="bg1"/>
                </a:solidFill>
              </a:rPr>
              <a:t>Air sourced VRF</a:t>
            </a:r>
          </a:p>
        </p:txBody>
      </p:sp>
      <p:sp>
        <p:nvSpPr>
          <p:cNvPr id="13" name="Title 1"/>
          <p:cNvSpPr>
            <a:spLocks noGrp="1"/>
          </p:cNvSpPr>
          <p:nvPr>
            <p:ph type="title"/>
          </p:nvPr>
        </p:nvSpPr>
        <p:spPr>
          <a:xfrm>
            <a:off x="100668" y="51526"/>
            <a:ext cx="8700432" cy="646317"/>
          </a:xfrm>
          <a:noFill/>
        </p:spPr>
        <p:txBody>
          <a:bodyPr vert="horz" wrap="square" lIns="91425" tIns="45713" rIns="91425" bIns="45713" rtlCol="0" anchor="ctr">
            <a:spAutoFit/>
          </a:bodyPr>
          <a:lstStyle/>
          <a:p>
            <a:pPr algn="l">
              <a:spcBef>
                <a:spcPts val="0"/>
              </a:spcBef>
            </a:pPr>
            <a:r>
              <a:rPr lang="en-US" dirty="0">
                <a:solidFill>
                  <a:prstClr val="black"/>
                </a:solidFill>
                <a:latin typeface="Calibri"/>
                <a:ea typeface="+mn-ea"/>
                <a:cs typeface="+mn-cs"/>
              </a:rPr>
              <a:t>Variable Refrigerant Flow in PJM Footprint</a:t>
            </a:r>
          </a:p>
        </p:txBody>
      </p:sp>
    </p:spTree>
    <p:extLst>
      <p:ext uri="{BB962C8B-B14F-4D97-AF65-F5344CB8AC3E}">
        <p14:creationId xmlns:p14="http://schemas.microsoft.com/office/powerpoint/2010/main" val="71279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0589" y="849438"/>
            <a:ext cx="4181797" cy="3062377"/>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Rebate programs</a:t>
            </a:r>
          </a:p>
          <a:p>
            <a:pPr marL="800100" lvl="1" indent="-342900">
              <a:buFont typeface="Courier New" panose="02070309020205020404" pitchFamily="49" charset="0"/>
              <a:buChar char="o"/>
            </a:pPr>
            <a:r>
              <a:rPr lang="en-US" dirty="0">
                <a:solidFill>
                  <a:schemeClr val="bg1"/>
                </a:solidFill>
              </a:rPr>
              <a:t>Fossil fuel rebates</a:t>
            </a:r>
          </a:p>
          <a:p>
            <a:pPr marL="742950" lvl="1" indent="-285750">
              <a:buFont typeface="Courier New" panose="02070309020205020404" pitchFamily="49" charset="0"/>
              <a:buChar char="o"/>
            </a:pPr>
            <a:r>
              <a:rPr lang="en-US" dirty="0">
                <a:solidFill>
                  <a:schemeClr val="bg1"/>
                </a:solidFill>
              </a:rPr>
              <a:t> Simple is better for contractors and end users.  </a:t>
            </a:r>
          </a:p>
          <a:p>
            <a:pPr marL="742950" lvl="1" indent="-285750">
              <a:buFont typeface="Arial" panose="020B0604020202020204" pitchFamily="34" charset="0"/>
              <a:buChar char="•"/>
            </a:pPr>
            <a:endParaRPr lang="en-US" sz="1100" dirty="0">
              <a:solidFill>
                <a:schemeClr val="bg1"/>
              </a:solidFill>
            </a:endParaRPr>
          </a:p>
          <a:p>
            <a:pPr marL="285750" indent="-285750">
              <a:buFont typeface="Arial" panose="020B0604020202020204" pitchFamily="34" charset="0"/>
              <a:buChar char="•"/>
            </a:pPr>
            <a:r>
              <a:rPr lang="en-US" dirty="0">
                <a:solidFill>
                  <a:schemeClr val="bg1"/>
                </a:solidFill>
              </a:rPr>
              <a:t>Education and Awareness</a:t>
            </a:r>
          </a:p>
          <a:p>
            <a:pPr marL="742950" lvl="1" indent="-285750">
              <a:buFont typeface="Courier New" panose="02070309020205020404" pitchFamily="49" charset="0"/>
              <a:buChar char="o"/>
            </a:pPr>
            <a:r>
              <a:rPr lang="en-US" dirty="0">
                <a:solidFill>
                  <a:schemeClr val="bg1"/>
                </a:solidFill>
              </a:rPr>
              <a:t>Consumers</a:t>
            </a:r>
          </a:p>
          <a:p>
            <a:pPr marL="1200150" lvl="2" indent="-285750">
              <a:buFont typeface="Wingdings" panose="05000000000000000000" pitchFamily="2" charset="2"/>
              <a:buChar char="§"/>
            </a:pPr>
            <a:r>
              <a:rPr lang="en-US" dirty="0">
                <a:solidFill>
                  <a:schemeClr val="bg1"/>
                </a:solidFill>
              </a:rPr>
              <a:t>Technology works</a:t>
            </a:r>
          </a:p>
          <a:p>
            <a:pPr marL="1200150" lvl="2" indent="-285750">
              <a:buFont typeface="Wingdings" panose="05000000000000000000" pitchFamily="2" charset="2"/>
              <a:buChar char="§"/>
            </a:pPr>
            <a:r>
              <a:rPr lang="en-US" dirty="0">
                <a:solidFill>
                  <a:schemeClr val="bg1"/>
                </a:solidFill>
              </a:rPr>
              <a:t>How to use?</a:t>
            </a:r>
          </a:p>
          <a:p>
            <a:pPr marL="742950" lvl="1" indent="-285750">
              <a:buFont typeface="Courier New" panose="02070309020205020404" pitchFamily="49" charset="0"/>
              <a:buChar char="o"/>
            </a:pPr>
            <a:r>
              <a:rPr lang="en-US" dirty="0">
                <a:solidFill>
                  <a:schemeClr val="bg1"/>
                </a:solidFill>
              </a:rPr>
              <a:t>Architects and Engineers</a:t>
            </a:r>
          </a:p>
          <a:p>
            <a:pPr marL="742950" lvl="1" indent="-285750">
              <a:buFont typeface="Courier New" panose="02070309020205020404" pitchFamily="49" charset="0"/>
              <a:buChar char="o"/>
            </a:pPr>
            <a:r>
              <a:rPr lang="en-US" dirty="0">
                <a:solidFill>
                  <a:schemeClr val="bg1"/>
                </a:solidFill>
              </a:rPr>
              <a:t>Installers</a:t>
            </a:r>
          </a:p>
        </p:txBody>
      </p:sp>
      <p:pic>
        <p:nvPicPr>
          <p:cNvPr id="9" name="Picture 8"/>
          <p:cNvPicPr>
            <a:picLocks noChangeAspect="1"/>
          </p:cNvPicPr>
          <p:nvPr/>
        </p:nvPicPr>
        <p:blipFill>
          <a:blip r:embed="rId2"/>
          <a:stretch>
            <a:fillRect/>
          </a:stretch>
        </p:blipFill>
        <p:spPr>
          <a:xfrm>
            <a:off x="5037364" y="1028372"/>
            <a:ext cx="3740227" cy="2660904"/>
          </a:xfrm>
          <a:prstGeom prst="rect">
            <a:avLst/>
          </a:prstGeom>
          <a:ln>
            <a:solidFill>
              <a:schemeClr val="bg1"/>
            </a:solidFill>
          </a:ln>
        </p:spPr>
      </p:pic>
      <p:sp>
        <p:nvSpPr>
          <p:cNvPr id="5" name="Title 1"/>
          <p:cNvSpPr txBox="1">
            <a:spLocks/>
          </p:cNvSpPr>
          <p:nvPr/>
        </p:nvSpPr>
        <p:spPr>
          <a:xfrm>
            <a:off x="100667" y="20748"/>
            <a:ext cx="8676923" cy="707872"/>
          </a:xfrm>
          <a:prstGeom prst="rect">
            <a:avLst/>
          </a:prstGeom>
          <a:noFill/>
        </p:spPr>
        <p:txBody>
          <a:bodyPr vert="horz" wrap="square" lIns="91425" tIns="45713" rIns="91425" bIns="45713" rtlCol="0" anchor="ctr">
            <a:sp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spcBef>
                <a:spcPts val="0"/>
              </a:spcBef>
            </a:pPr>
            <a:r>
              <a:rPr lang="en-US" sz="4000" dirty="0">
                <a:solidFill>
                  <a:prstClr val="black"/>
                </a:solidFill>
                <a:latin typeface="Calibri"/>
                <a:ea typeface="+mn-ea"/>
                <a:cs typeface="+mn-cs"/>
              </a:rPr>
              <a:t>Barriers to Electrification (Customers)</a:t>
            </a:r>
          </a:p>
        </p:txBody>
      </p:sp>
    </p:spTree>
    <p:extLst>
      <p:ext uri="{BB962C8B-B14F-4D97-AF65-F5344CB8AC3E}">
        <p14:creationId xmlns:p14="http://schemas.microsoft.com/office/powerpoint/2010/main" val="42945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189" y="941966"/>
            <a:ext cx="4507030" cy="3400931"/>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Multiple standards</a:t>
            </a:r>
          </a:p>
          <a:p>
            <a:pPr marL="742950" lvl="1" indent="-285750">
              <a:buFont typeface="Courier New" panose="02070309020205020404" pitchFamily="49" charset="0"/>
              <a:buChar char="o"/>
            </a:pPr>
            <a:r>
              <a:rPr lang="en-US" dirty="0">
                <a:solidFill>
                  <a:schemeClr val="bg1"/>
                </a:solidFill>
              </a:rPr>
              <a:t>By state, utility or sometimes towns.</a:t>
            </a:r>
          </a:p>
          <a:p>
            <a:pPr marL="742950" lvl="1" indent="-285750">
              <a:buFont typeface="Courier New" panose="02070309020205020404" pitchFamily="49" charset="0"/>
              <a:buChar char="o"/>
            </a:pPr>
            <a:r>
              <a:rPr lang="en-US" dirty="0">
                <a:solidFill>
                  <a:schemeClr val="bg1"/>
                </a:solidFill>
              </a:rPr>
              <a:t>Needs to be regional.</a:t>
            </a:r>
          </a:p>
          <a:p>
            <a:pPr marL="742950" lvl="1" indent="-285750">
              <a:buFont typeface="Arial" panose="020B0604020202020204" pitchFamily="34" charset="0"/>
              <a:buChar char="•"/>
            </a:pPr>
            <a:endParaRPr lang="en-US" sz="1200" dirty="0">
              <a:solidFill>
                <a:schemeClr val="bg1"/>
              </a:solidFill>
            </a:endParaRPr>
          </a:p>
          <a:p>
            <a:pPr marL="285750" indent="-285750">
              <a:buFont typeface="Arial" panose="020B0604020202020204" pitchFamily="34" charset="0"/>
              <a:buChar char="•"/>
            </a:pPr>
            <a:r>
              <a:rPr lang="en-US" sz="2000" dirty="0">
                <a:solidFill>
                  <a:schemeClr val="bg1"/>
                </a:solidFill>
              </a:rPr>
              <a:t>Time of Use Rates</a:t>
            </a:r>
            <a:endParaRPr lang="en-US" dirty="0">
              <a:solidFill>
                <a:schemeClr val="bg1"/>
              </a:solidFill>
            </a:endParaRPr>
          </a:p>
          <a:p>
            <a:pPr marL="742950" lvl="1" indent="-285750">
              <a:buFont typeface="Courier New" panose="02070309020205020404" pitchFamily="49" charset="0"/>
              <a:buChar char="o"/>
            </a:pPr>
            <a:r>
              <a:rPr lang="en-US" dirty="0">
                <a:solidFill>
                  <a:schemeClr val="bg1"/>
                </a:solidFill>
              </a:rPr>
              <a:t>Heat Pump use can’t be moved.</a:t>
            </a:r>
            <a:endParaRPr lang="en-US" sz="1050" dirty="0">
              <a:solidFill>
                <a:schemeClr val="bg1"/>
              </a:solidFill>
            </a:endParaRPr>
          </a:p>
          <a:p>
            <a:pPr marL="285750" indent="-285750">
              <a:buFont typeface="Arial" panose="020B0604020202020204" pitchFamily="34" charset="0"/>
              <a:buChar char="•"/>
            </a:pPr>
            <a:endParaRPr lang="en-US" sz="1100" dirty="0">
              <a:solidFill>
                <a:schemeClr val="bg1"/>
              </a:solidFill>
            </a:endParaRPr>
          </a:p>
          <a:p>
            <a:pPr marL="285750" indent="-285750">
              <a:buFont typeface="Arial" panose="020B0604020202020204" pitchFamily="34" charset="0"/>
              <a:buChar char="•"/>
            </a:pPr>
            <a:r>
              <a:rPr lang="en-US" sz="2000" dirty="0">
                <a:solidFill>
                  <a:schemeClr val="bg1"/>
                </a:solidFill>
              </a:rPr>
              <a:t>Low and Moderate Income</a:t>
            </a:r>
          </a:p>
          <a:p>
            <a:r>
              <a:rPr lang="en-US" sz="2000" dirty="0">
                <a:solidFill>
                  <a:schemeClr val="bg1"/>
                </a:solidFill>
              </a:rPr>
              <a:t> </a:t>
            </a:r>
          </a:p>
          <a:p>
            <a:pPr marL="285750" indent="-285750">
              <a:buFont typeface="Arial" panose="020B0604020202020204" pitchFamily="34" charset="0"/>
              <a:buChar char="•"/>
            </a:pPr>
            <a:r>
              <a:rPr lang="en-US" sz="2000" dirty="0">
                <a:solidFill>
                  <a:schemeClr val="bg1"/>
                </a:solidFill>
              </a:rPr>
              <a:t>Landlords</a:t>
            </a:r>
          </a:p>
          <a:p>
            <a:pPr marL="742950" lvl="1" indent="-285750">
              <a:buFont typeface="Arial" panose="020B0604020202020204" pitchFamily="34" charset="0"/>
              <a:buChar char="•"/>
            </a:pPr>
            <a:r>
              <a:rPr lang="en-US" sz="2000" dirty="0">
                <a:solidFill>
                  <a:schemeClr val="bg1"/>
                </a:solidFill>
              </a:rPr>
              <a:t>34% of population rents</a:t>
            </a:r>
          </a:p>
        </p:txBody>
      </p:sp>
      <p:pic>
        <p:nvPicPr>
          <p:cNvPr id="4" name="Picture 3"/>
          <p:cNvPicPr>
            <a:picLocks noChangeAspect="1"/>
          </p:cNvPicPr>
          <p:nvPr/>
        </p:nvPicPr>
        <p:blipFill>
          <a:blip r:embed="rId2"/>
          <a:stretch>
            <a:fillRect/>
          </a:stretch>
        </p:blipFill>
        <p:spPr>
          <a:xfrm>
            <a:off x="4727122" y="1337911"/>
            <a:ext cx="4081462" cy="2191101"/>
          </a:xfrm>
          <a:prstGeom prst="rect">
            <a:avLst/>
          </a:prstGeom>
        </p:spPr>
      </p:pic>
      <p:sp>
        <p:nvSpPr>
          <p:cNvPr id="9" name="Title 1"/>
          <p:cNvSpPr txBox="1">
            <a:spLocks/>
          </p:cNvSpPr>
          <p:nvPr/>
        </p:nvSpPr>
        <p:spPr>
          <a:xfrm>
            <a:off x="100667" y="20748"/>
            <a:ext cx="8676923" cy="707872"/>
          </a:xfrm>
          <a:prstGeom prst="rect">
            <a:avLst/>
          </a:prstGeom>
          <a:noFill/>
        </p:spPr>
        <p:txBody>
          <a:bodyPr vert="horz" wrap="square" lIns="91425" tIns="45713" rIns="91425" bIns="45713" rtlCol="0" anchor="ctr">
            <a:sp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spcBef>
                <a:spcPts val="0"/>
              </a:spcBef>
            </a:pPr>
            <a:r>
              <a:rPr lang="en-US" sz="4000" dirty="0">
                <a:solidFill>
                  <a:prstClr val="black"/>
                </a:solidFill>
                <a:latin typeface="Calibri"/>
                <a:ea typeface="+mn-ea"/>
                <a:cs typeface="+mn-cs"/>
              </a:rPr>
              <a:t>Barriers to Electrification (Policy)</a:t>
            </a:r>
          </a:p>
        </p:txBody>
      </p:sp>
    </p:spTree>
    <p:extLst>
      <p:ext uri="{BB962C8B-B14F-4D97-AF65-F5344CB8AC3E}">
        <p14:creationId xmlns:p14="http://schemas.microsoft.com/office/powerpoint/2010/main" val="313555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38828"/>
            <a:ext cx="7772400" cy="1102519"/>
          </a:xfrm>
        </p:spPr>
        <p:txBody>
          <a:bodyPr>
            <a:noAutofit/>
          </a:bodyPr>
          <a:lstStyle/>
          <a:p>
            <a:r>
              <a:rPr lang="en-US" sz="4800" dirty="0">
                <a:solidFill>
                  <a:schemeClr val="bg1"/>
                </a:solidFill>
              </a:rPr>
              <a:t>Thank You</a:t>
            </a:r>
            <a:br>
              <a:rPr lang="en-US" sz="4000" dirty="0">
                <a:solidFill>
                  <a:schemeClr val="bg1"/>
                </a:solidFill>
              </a:rPr>
            </a:br>
            <a:br>
              <a:rPr lang="en-US" sz="2400" dirty="0">
                <a:solidFill>
                  <a:schemeClr val="bg1"/>
                </a:solidFill>
              </a:rPr>
            </a:br>
            <a:r>
              <a:rPr lang="en-US" sz="2400" dirty="0">
                <a:solidFill>
                  <a:schemeClr val="bg1"/>
                </a:solidFill>
              </a:rPr>
              <a:t>Rick Nortz</a:t>
            </a:r>
            <a:br>
              <a:rPr lang="en-US" sz="2400" dirty="0">
                <a:solidFill>
                  <a:schemeClr val="bg1"/>
                </a:solidFill>
              </a:rPr>
            </a:br>
            <a:r>
              <a:rPr lang="en-US" sz="2400" dirty="0">
                <a:solidFill>
                  <a:schemeClr val="bg1"/>
                </a:solidFill>
              </a:rPr>
              <a:t>RNortz@hvac.mea.com</a:t>
            </a:r>
            <a:br>
              <a:rPr lang="en-US" sz="2400" dirty="0">
                <a:solidFill>
                  <a:schemeClr val="bg1"/>
                </a:solidFill>
              </a:rPr>
            </a:br>
            <a:r>
              <a:rPr lang="en-US" sz="2400" dirty="0">
                <a:solidFill>
                  <a:schemeClr val="bg1"/>
                </a:solidFill>
              </a:rPr>
              <a:t>617-733-1058</a:t>
            </a:r>
            <a:br>
              <a:rPr lang="en-US" sz="2400" dirty="0">
                <a:solidFill>
                  <a:schemeClr val="bg1"/>
                </a:solidFill>
              </a:rPr>
            </a:br>
            <a:endParaRPr lang="en-US" sz="2400" dirty="0">
              <a:solidFill>
                <a:schemeClr val="bg1"/>
              </a:solidFill>
            </a:endParaRPr>
          </a:p>
        </p:txBody>
      </p:sp>
    </p:spTree>
    <p:extLst>
      <p:ext uri="{BB962C8B-B14F-4D97-AF65-F5344CB8AC3E}">
        <p14:creationId xmlns:p14="http://schemas.microsoft.com/office/powerpoint/2010/main" val="427561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5657850" y="4232936"/>
            <a:ext cx="16002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1B2FC4-34F8-4EDE-B17B-5D89F0366456}" type="slidenum">
              <a:rPr lang="en-US" sz="1600" smtClean="0">
                <a:solidFill>
                  <a:schemeClr val="bg1"/>
                </a:solidFill>
              </a:rPr>
              <a:pPr/>
              <a:t>2</a:t>
            </a:fld>
            <a:endParaRPr lang="en-US" sz="1600" dirty="0">
              <a:solidFill>
                <a:schemeClr val="bg1"/>
              </a:solidFill>
            </a:endParaRPr>
          </a:p>
        </p:txBody>
      </p:sp>
      <p:pic>
        <p:nvPicPr>
          <p:cNvPr id="5" name="Picture 4"/>
          <p:cNvPicPr>
            <a:picLocks noChangeAspect="1"/>
          </p:cNvPicPr>
          <p:nvPr/>
        </p:nvPicPr>
        <p:blipFill>
          <a:blip r:embed="rId3"/>
          <a:stretch>
            <a:fillRect/>
          </a:stretch>
        </p:blipFill>
        <p:spPr>
          <a:xfrm>
            <a:off x="289214" y="527016"/>
            <a:ext cx="1377981" cy="176339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3938393" y="549323"/>
            <a:ext cx="1420376" cy="181764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stretch>
            <a:fillRect/>
          </a:stretch>
        </p:blipFill>
        <p:spPr>
          <a:xfrm>
            <a:off x="2071692" y="470765"/>
            <a:ext cx="1433892" cy="183494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stretch>
            <a:fillRect/>
          </a:stretch>
        </p:blipFill>
        <p:spPr>
          <a:xfrm>
            <a:off x="1248549" y="1096197"/>
            <a:ext cx="1420376" cy="183674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7"/>
          <a:stretch>
            <a:fillRect/>
          </a:stretch>
        </p:blipFill>
        <p:spPr>
          <a:xfrm>
            <a:off x="3080741" y="1098238"/>
            <a:ext cx="1420376" cy="183470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8"/>
          <a:stretch>
            <a:fillRect/>
          </a:stretch>
        </p:blipFill>
        <p:spPr>
          <a:xfrm>
            <a:off x="4173315" y="2506999"/>
            <a:ext cx="1484535" cy="1893303"/>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9"/>
          <a:stretch>
            <a:fillRect/>
          </a:stretch>
        </p:blipFill>
        <p:spPr>
          <a:xfrm>
            <a:off x="5492368" y="414171"/>
            <a:ext cx="1420830" cy="1839842"/>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10"/>
          <a:stretch>
            <a:fillRect/>
          </a:stretch>
        </p:blipFill>
        <p:spPr>
          <a:xfrm>
            <a:off x="2413335" y="2702635"/>
            <a:ext cx="1350932" cy="1727188"/>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11"/>
          <a:stretch>
            <a:fillRect/>
          </a:stretch>
        </p:blipFill>
        <p:spPr>
          <a:xfrm>
            <a:off x="6067093" y="2893624"/>
            <a:ext cx="1696085" cy="1299995"/>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12"/>
          <a:stretch>
            <a:fillRect/>
          </a:stretch>
        </p:blipFill>
        <p:spPr>
          <a:xfrm>
            <a:off x="297474" y="2718434"/>
            <a:ext cx="1369721" cy="1746875"/>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13"/>
          <a:stretch>
            <a:fillRect/>
          </a:stretch>
        </p:blipFill>
        <p:spPr>
          <a:xfrm>
            <a:off x="4876556" y="1533165"/>
            <a:ext cx="1371719" cy="177409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14"/>
          <a:stretch>
            <a:fillRect/>
          </a:stretch>
        </p:blipFill>
        <p:spPr>
          <a:xfrm>
            <a:off x="1042149" y="2656499"/>
            <a:ext cx="1250091" cy="1594304"/>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6315075" y="2302693"/>
            <a:ext cx="2830591" cy="523220"/>
          </a:xfrm>
          <a:prstGeom prst="rect">
            <a:avLst/>
          </a:prstGeom>
          <a:noFill/>
        </p:spPr>
        <p:txBody>
          <a:bodyPr wrap="square" rtlCol="0">
            <a:spAutoFit/>
          </a:bodyPr>
          <a:lstStyle/>
          <a:p>
            <a:r>
              <a:rPr lang="en-US" sz="1400" dirty="0">
                <a:solidFill>
                  <a:schemeClr val="bg1"/>
                </a:solidFill>
              </a:rPr>
              <a:t>Transportation = EV’s</a:t>
            </a:r>
          </a:p>
          <a:p>
            <a:r>
              <a:rPr lang="en-US" sz="1400" dirty="0">
                <a:solidFill>
                  <a:schemeClr val="bg1"/>
                </a:solidFill>
              </a:rPr>
              <a:t>Building </a:t>
            </a:r>
            <a:r>
              <a:rPr lang="en-US" sz="1400" dirty="0" err="1">
                <a:solidFill>
                  <a:schemeClr val="bg1"/>
                </a:solidFill>
              </a:rPr>
              <a:t>Decarbonzation</a:t>
            </a:r>
            <a:r>
              <a:rPr lang="en-US" sz="1400" dirty="0">
                <a:solidFill>
                  <a:schemeClr val="bg1"/>
                </a:solidFill>
              </a:rPr>
              <a:t> = HP’s</a:t>
            </a:r>
          </a:p>
        </p:txBody>
      </p:sp>
      <p:pic>
        <p:nvPicPr>
          <p:cNvPr id="19" name="Picture 2"/>
          <p:cNvPicPr>
            <a:picLocks noChangeAspect="1" noChangeArrowheads="1"/>
          </p:cNvPicPr>
          <p:nvPr/>
        </p:nvPicPr>
        <p:blipFill rotWithShape="1">
          <a:blip r:embed="rId15">
            <a:extLst>
              <a:ext uri="{28A0092B-C50C-407E-A947-70E740481C1C}">
                <a14:useLocalDpi xmlns:a14="http://schemas.microsoft.com/office/drawing/2010/main" val="0"/>
              </a:ext>
            </a:extLst>
          </a:blip>
          <a:srcRect l="5368" r="5020"/>
          <a:stretch/>
        </p:blipFill>
        <p:spPr bwMode="auto">
          <a:xfrm>
            <a:off x="7148445" y="587737"/>
            <a:ext cx="1554480" cy="1641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635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50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nodeType="afterEffect">
                                  <p:stCondLst>
                                    <p:cond delay="500"/>
                                  </p:stCondLst>
                                  <p:childTnLst>
                                    <p:set>
                                      <p:cBhvr>
                                        <p:cTn id="33" dur="1" fill="hold">
                                          <p:stCondLst>
                                            <p:cond delay="0"/>
                                          </p:stCondLst>
                                        </p:cTn>
                                        <p:tgtEl>
                                          <p:spTgt spid="12"/>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nodeType="afterEffect">
                                  <p:stCondLst>
                                    <p:cond delay="500"/>
                                  </p:stCondLst>
                                  <p:childTnLst>
                                    <p:set>
                                      <p:cBhvr>
                                        <p:cTn id="36" dur="1" fill="hold">
                                          <p:stCondLst>
                                            <p:cond delay="0"/>
                                          </p:stCondLst>
                                        </p:cTn>
                                        <p:tgtEl>
                                          <p:spTgt spid="10"/>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50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p:stCondLst>
                              <p:cond delay="5500"/>
                            </p:stCondLst>
                            <p:childTnLst>
                              <p:par>
                                <p:cTn id="41" presetID="1"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83992" y="74771"/>
            <a:ext cx="6365794" cy="707872"/>
          </a:xfrm>
          <a:noFill/>
        </p:spPr>
        <p:txBody>
          <a:bodyPr wrap="square" lIns="91425" tIns="45713" rIns="91425" bIns="45713" rtlCol="0">
            <a:spAutoFit/>
          </a:bodyPr>
          <a:lstStyle/>
          <a:p>
            <a:pPr algn="l">
              <a:spcBef>
                <a:spcPts val="0"/>
              </a:spcBef>
            </a:pPr>
            <a:r>
              <a:rPr lang="en-US" sz="4000" dirty="0">
                <a:solidFill>
                  <a:prstClr val="black"/>
                </a:solidFill>
                <a:latin typeface="Calibri"/>
                <a:ea typeface="+mn-ea"/>
                <a:cs typeface="+mn-cs"/>
              </a:rPr>
              <a:t>Extra Extra…Read All About It</a:t>
            </a:r>
          </a:p>
        </p:txBody>
      </p:sp>
      <p:grpSp>
        <p:nvGrpSpPr>
          <p:cNvPr id="15" name="Group 14"/>
          <p:cNvGrpSpPr/>
          <p:nvPr/>
        </p:nvGrpSpPr>
        <p:grpSpPr>
          <a:xfrm>
            <a:off x="83992" y="907259"/>
            <a:ext cx="2209555" cy="1935917"/>
            <a:chOff x="1303398" y="1063229"/>
            <a:chExt cx="3383280" cy="2928574"/>
          </a:xfrm>
        </p:grpSpPr>
        <p:pic>
          <p:nvPicPr>
            <p:cNvPr id="16" name="Picture 2" descr="Image result for newspaper powerpoint 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398" y="1063229"/>
              <a:ext cx="3383280" cy="266035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466183" y="1989760"/>
              <a:ext cx="3013928" cy="2002043"/>
            </a:xfrm>
            <a:prstGeom prst="rect">
              <a:avLst/>
            </a:prstGeom>
            <a:solidFill>
              <a:schemeClr val="tx1"/>
            </a:solidFill>
          </p:spPr>
          <p:txBody>
            <a:bodyPr wrap="square" rtlCol="0">
              <a:spAutoFit/>
            </a:bodyPr>
            <a:lstStyle/>
            <a:p>
              <a:pPr algn="ctr"/>
              <a:r>
                <a:rPr lang="en-US" sz="1600" b="1" dirty="0">
                  <a:solidFill>
                    <a:srgbClr val="FF0000"/>
                  </a:solidFill>
                </a:rPr>
                <a:t>Chicago implementing Energy Rating System</a:t>
              </a:r>
            </a:p>
            <a:p>
              <a:pPr algn="ctr"/>
              <a:r>
                <a:rPr lang="en-US" sz="1600" b="1" dirty="0">
                  <a:solidFill>
                    <a:srgbClr val="FF0000"/>
                  </a:solidFill>
                </a:rPr>
                <a:t>August 2019</a:t>
              </a:r>
            </a:p>
          </p:txBody>
        </p:sp>
        <p:sp>
          <p:nvSpPr>
            <p:cNvPr id="18" name="TextBox 17"/>
            <p:cNvSpPr txBox="1"/>
            <p:nvPr/>
          </p:nvSpPr>
          <p:spPr>
            <a:xfrm>
              <a:off x="2897584" y="1839402"/>
              <a:ext cx="1502735" cy="307777"/>
            </a:xfrm>
            <a:prstGeom prst="rect">
              <a:avLst/>
            </a:prstGeom>
            <a:solidFill>
              <a:schemeClr val="tx1"/>
            </a:solidFill>
          </p:spPr>
          <p:txBody>
            <a:bodyPr wrap="square" rtlCol="0">
              <a:spAutoFit/>
            </a:bodyPr>
            <a:lstStyle/>
            <a:p>
              <a:endParaRPr lang="en-US" sz="1400" dirty="0">
                <a:solidFill>
                  <a:schemeClr val="bg1"/>
                </a:solidFill>
              </a:endParaRPr>
            </a:p>
          </p:txBody>
        </p:sp>
      </p:grpSp>
      <p:grpSp>
        <p:nvGrpSpPr>
          <p:cNvPr id="25" name="Group 24"/>
          <p:cNvGrpSpPr/>
          <p:nvPr/>
        </p:nvGrpSpPr>
        <p:grpSpPr>
          <a:xfrm>
            <a:off x="6644707" y="917043"/>
            <a:ext cx="2209555" cy="1782029"/>
            <a:chOff x="1303398" y="1063229"/>
            <a:chExt cx="3383280" cy="2695779"/>
          </a:xfrm>
        </p:grpSpPr>
        <p:pic>
          <p:nvPicPr>
            <p:cNvPr id="26" name="Picture 2" descr="Image result for newspaper powerpoint 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398" y="1063229"/>
              <a:ext cx="3383280" cy="266035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466183" y="1989760"/>
              <a:ext cx="3013928" cy="1769248"/>
            </a:xfrm>
            <a:prstGeom prst="rect">
              <a:avLst/>
            </a:prstGeom>
            <a:solidFill>
              <a:schemeClr val="tx1"/>
            </a:solidFill>
          </p:spPr>
          <p:txBody>
            <a:bodyPr wrap="square" rtlCol="0">
              <a:spAutoFit/>
            </a:bodyPr>
            <a:lstStyle/>
            <a:p>
              <a:pPr algn="ctr"/>
              <a:r>
                <a:rPr lang="en-US" sz="1400" b="1" dirty="0">
                  <a:solidFill>
                    <a:srgbClr val="FF0000"/>
                  </a:solidFill>
                </a:rPr>
                <a:t>Philadelphia announces Energy Performance Program – Dec 2019</a:t>
              </a:r>
            </a:p>
            <a:p>
              <a:pPr algn="ctr"/>
              <a:endParaRPr lang="en-US" sz="1400" b="1" dirty="0">
                <a:solidFill>
                  <a:srgbClr val="FF0000"/>
                </a:solidFill>
              </a:endParaRPr>
            </a:p>
          </p:txBody>
        </p:sp>
        <p:sp>
          <p:nvSpPr>
            <p:cNvPr id="28" name="TextBox 27"/>
            <p:cNvSpPr txBox="1"/>
            <p:nvPr/>
          </p:nvSpPr>
          <p:spPr>
            <a:xfrm>
              <a:off x="2897584" y="1839402"/>
              <a:ext cx="1502735" cy="307777"/>
            </a:xfrm>
            <a:prstGeom prst="rect">
              <a:avLst/>
            </a:prstGeom>
            <a:solidFill>
              <a:schemeClr val="tx1"/>
            </a:solidFill>
          </p:spPr>
          <p:txBody>
            <a:bodyPr wrap="square" rtlCol="0">
              <a:spAutoFit/>
            </a:bodyPr>
            <a:lstStyle/>
            <a:p>
              <a:endParaRPr lang="en-US" sz="1400" dirty="0">
                <a:solidFill>
                  <a:schemeClr val="bg1"/>
                </a:solidFill>
              </a:endParaRPr>
            </a:p>
          </p:txBody>
        </p:sp>
      </p:grpSp>
      <p:grpSp>
        <p:nvGrpSpPr>
          <p:cNvPr id="37" name="Group 36"/>
          <p:cNvGrpSpPr/>
          <p:nvPr/>
        </p:nvGrpSpPr>
        <p:grpSpPr>
          <a:xfrm>
            <a:off x="3257169" y="929035"/>
            <a:ext cx="2209555" cy="1758613"/>
            <a:chOff x="1303398" y="1063229"/>
            <a:chExt cx="3383280" cy="2660356"/>
          </a:xfrm>
        </p:grpSpPr>
        <p:pic>
          <p:nvPicPr>
            <p:cNvPr id="38" name="Picture 2" descr="Image result for newspaper powerpoint 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398" y="1063229"/>
              <a:ext cx="3383280" cy="2660356"/>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1466183" y="1989760"/>
              <a:ext cx="3013928" cy="1629570"/>
            </a:xfrm>
            <a:prstGeom prst="rect">
              <a:avLst/>
            </a:prstGeom>
            <a:solidFill>
              <a:schemeClr val="tx1"/>
            </a:solidFill>
          </p:spPr>
          <p:txBody>
            <a:bodyPr wrap="square" rtlCol="0">
              <a:spAutoFit/>
            </a:bodyPr>
            <a:lstStyle/>
            <a:p>
              <a:pPr algn="ctr"/>
              <a:r>
                <a:rPr lang="en-US" sz="1600" b="1" dirty="0">
                  <a:solidFill>
                    <a:srgbClr val="FF0000"/>
                  </a:solidFill>
                </a:rPr>
                <a:t>Chicago commits to 100% renewable energy by 2035</a:t>
              </a:r>
            </a:p>
          </p:txBody>
        </p:sp>
        <p:sp>
          <p:nvSpPr>
            <p:cNvPr id="40" name="TextBox 39"/>
            <p:cNvSpPr txBox="1"/>
            <p:nvPr/>
          </p:nvSpPr>
          <p:spPr>
            <a:xfrm>
              <a:off x="2897584" y="1839402"/>
              <a:ext cx="1502735" cy="307777"/>
            </a:xfrm>
            <a:prstGeom prst="rect">
              <a:avLst/>
            </a:prstGeom>
            <a:solidFill>
              <a:schemeClr val="tx1"/>
            </a:solidFill>
          </p:spPr>
          <p:txBody>
            <a:bodyPr wrap="square" rtlCol="0">
              <a:spAutoFit/>
            </a:bodyPr>
            <a:lstStyle/>
            <a:p>
              <a:endParaRPr lang="en-US" sz="1400" dirty="0">
                <a:solidFill>
                  <a:schemeClr val="bg1"/>
                </a:solidFill>
              </a:endParaRPr>
            </a:p>
          </p:txBody>
        </p:sp>
      </p:grpSp>
      <p:grpSp>
        <p:nvGrpSpPr>
          <p:cNvPr id="41" name="Group 40"/>
          <p:cNvGrpSpPr/>
          <p:nvPr/>
        </p:nvGrpSpPr>
        <p:grpSpPr>
          <a:xfrm>
            <a:off x="1643081" y="2900436"/>
            <a:ext cx="2494654" cy="1927754"/>
            <a:chOff x="1303398" y="1063227"/>
            <a:chExt cx="3708675" cy="2916225"/>
          </a:xfrm>
        </p:grpSpPr>
        <p:pic>
          <p:nvPicPr>
            <p:cNvPr id="42" name="Picture 2" descr="Image result for newspaper powerpoint 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398" y="1063227"/>
              <a:ext cx="3708675" cy="2916223"/>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1466183" y="1977409"/>
              <a:ext cx="3316030" cy="2002043"/>
            </a:xfrm>
            <a:prstGeom prst="rect">
              <a:avLst/>
            </a:prstGeom>
            <a:solidFill>
              <a:schemeClr val="tx1"/>
            </a:solidFill>
          </p:spPr>
          <p:txBody>
            <a:bodyPr wrap="square" rtlCol="0">
              <a:spAutoFit/>
            </a:bodyPr>
            <a:lstStyle/>
            <a:p>
              <a:pPr algn="ctr"/>
              <a:r>
                <a:rPr lang="en-US" sz="1600" b="1" dirty="0">
                  <a:solidFill>
                    <a:srgbClr val="FF0000"/>
                  </a:solidFill>
                </a:rPr>
                <a:t>Pittsburgh Mayor introduces legislation for city buildings to be net zero.</a:t>
              </a:r>
            </a:p>
          </p:txBody>
        </p:sp>
        <p:sp>
          <p:nvSpPr>
            <p:cNvPr id="44" name="TextBox 43"/>
            <p:cNvSpPr txBox="1"/>
            <p:nvPr/>
          </p:nvSpPr>
          <p:spPr>
            <a:xfrm>
              <a:off x="2897584" y="1839402"/>
              <a:ext cx="1502735" cy="307777"/>
            </a:xfrm>
            <a:prstGeom prst="rect">
              <a:avLst/>
            </a:prstGeom>
            <a:solidFill>
              <a:schemeClr val="tx1"/>
            </a:solidFill>
          </p:spPr>
          <p:txBody>
            <a:bodyPr wrap="square" rtlCol="0">
              <a:spAutoFit/>
            </a:bodyPr>
            <a:lstStyle/>
            <a:p>
              <a:endParaRPr lang="en-US" sz="1400" dirty="0">
                <a:solidFill>
                  <a:schemeClr val="bg1"/>
                </a:solidFill>
              </a:endParaRPr>
            </a:p>
          </p:txBody>
        </p:sp>
      </p:grpSp>
      <p:grpSp>
        <p:nvGrpSpPr>
          <p:cNvPr id="45" name="Group 44"/>
          <p:cNvGrpSpPr/>
          <p:nvPr/>
        </p:nvGrpSpPr>
        <p:grpSpPr>
          <a:xfrm>
            <a:off x="4546842" y="2954868"/>
            <a:ext cx="2494654" cy="1968574"/>
            <a:chOff x="1303398" y="1063227"/>
            <a:chExt cx="3708675" cy="2977975"/>
          </a:xfrm>
        </p:grpSpPr>
        <p:pic>
          <p:nvPicPr>
            <p:cNvPr id="46" name="Picture 2" descr="Image result for newspaper powerpoint 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398" y="1063227"/>
              <a:ext cx="3708675" cy="2916223"/>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1466183" y="2039160"/>
              <a:ext cx="3316030" cy="2002042"/>
            </a:xfrm>
            <a:prstGeom prst="rect">
              <a:avLst/>
            </a:prstGeom>
            <a:solidFill>
              <a:schemeClr val="tx1"/>
            </a:solidFill>
          </p:spPr>
          <p:txBody>
            <a:bodyPr wrap="square" rtlCol="0">
              <a:spAutoFit/>
            </a:bodyPr>
            <a:lstStyle/>
            <a:p>
              <a:pPr algn="ctr"/>
              <a:r>
                <a:rPr lang="en-US" sz="1600" b="1" dirty="0">
                  <a:solidFill>
                    <a:srgbClr val="FF0000"/>
                  </a:solidFill>
                </a:rPr>
                <a:t>Washington DC commits to 100% renewable energy by 2032. </a:t>
              </a:r>
            </a:p>
            <a:p>
              <a:pPr algn="ctr"/>
              <a:r>
                <a:rPr lang="en-US" sz="1600" b="1" dirty="0">
                  <a:solidFill>
                    <a:srgbClr val="FF0000"/>
                  </a:solidFill>
                </a:rPr>
                <a:t> </a:t>
              </a:r>
            </a:p>
          </p:txBody>
        </p:sp>
        <p:sp>
          <p:nvSpPr>
            <p:cNvPr id="48" name="TextBox 47"/>
            <p:cNvSpPr txBox="1"/>
            <p:nvPr/>
          </p:nvSpPr>
          <p:spPr>
            <a:xfrm>
              <a:off x="2897584" y="1839402"/>
              <a:ext cx="1502735" cy="307777"/>
            </a:xfrm>
            <a:prstGeom prst="rect">
              <a:avLst/>
            </a:prstGeom>
            <a:solidFill>
              <a:schemeClr val="tx1"/>
            </a:solidFill>
          </p:spPr>
          <p:txBody>
            <a:bodyPr wrap="square" rtlCol="0">
              <a:spAutoFit/>
            </a:bodyPr>
            <a:lstStyle/>
            <a:p>
              <a:endParaRPr lang="en-US" sz="1400" dirty="0">
                <a:solidFill>
                  <a:schemeClr val="bg1"/>
                </a:solidFill>
              </a:endParaRPr>
            </a:p>
          </p:txBody>
        </p:sp>
      </p:grpSp>
    </p:spTree>
    <p:extLst>
      <p:ext uri="{BB962C8B-B14F-4D97-AF65-F5344CB8AC3E}">
        <p14:creationId xmlns:p14="http://schemas.microsoft.com/office/powerpoint/2010/main" val="188002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3822" y="1228955"/>
            <a:ext cx="4762196"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80% x 2050</a:t>
            </a:r>
          </a:p>
          <a:p>
            <a:pPr marL="285750" indent="-285750">
              <a:buFont typeface="Arial" panose="020B0604020202020204" pitchFamily="34" charset="0"/>
              <a:buChar char="•"/>
            </a:pPr>
            <a:r>
              <a:rPr lang="en-US" sz="2000" dirty="0">
                <a:solidFill>
                  <a:schemeClr val="bg1"/>
                </a:solidFill>
              </a:rPr>
              <a:t>Building De-Carbonization</a:t>
            </a:r>
          </a:p>
          <a:p>
            <a:pPr marL="285750" indent="-285750">
              <a:buFont typeface="Arial" panose="020B0604020202020204" pitchFamily="34" charset="0"/>
              <a:buChar char="•"/>
            </a:pPr>
            <a:r>
              <a:rPr lang="en-US" sz="2000" dirty="0">
                <a:solidFill>
                  <a:schemeClr val="bg1"/>
                </a:solidFill>
              </a:rPr>
              <a:t>100% renewable energy</a:t>
            </a:r>
          </a:p>
          <a:p>
            <a:pPr marL="285750" indent="-285750">
              <a:buFont typeface="Arial" panose="020B0604020202020204" pitchFamily="34" charset="0"/>
              <a:buChar char="•"/>
            </a:pPr>
            <a:r>
              <a:rPr lang="en-US" sz="2000" dirty="0">
                <a:solidFill>
                  <a:schemeClr val="bg1"/>
                </a:solidFill>
              </a:rPr>
              <a:t>EV conversion</a:t>
            </a:r>
          </a:p>
          <a:p>
            <a:pPr marL="285750" indent="-285750">
              <a:buFont typeface="Arial" panose="020B0604020202020204" pitchFamily="34" charset="0"/>
              <a:buChar char="•"/>
            </a:pPr>
            <a:r>
              <a:rPr lang="en-US" sz="2000" dirty="0">
                <a:solidFill>
                  <a:schemeClr val="bg1"/>
                </a:solidFill>
              </a:rPr>
              <a:t>Gas moratorium</a:t>
            </a:r>
          </a:p>
          <a:p>
            <a:pPr marL="285750" indent="-285750">
              <a:buFont typeface="Arial" panose="020B0604020202020204" pitchFamily="34" charset="0"/>
              <a:buChar char="•"/>
            </a:pPr>
            <a:r>
              <a:rPr lang="en-US" sz="2000" dirty="0">
                <a:solidFill>
                  <a:schemeClr val="bg1"/>
                </a:solidFill>
              </a:rPr>
              <a:t>Fuel switching</a:t>
            </a:r>
          </a:p>
          <a:p>
            <a:pPr marL="285750" indent="-285750">
              <a:buFont typeface="Arial" panose="020B0604020202020204" pitchFamily="34" charset="0"/>
              <a:buChar char="•"/>
            </a:pPr>
            <a:r>
              <a:rPr lang="en-US" sz="2000" dirty="0">
                <a:solidFill>
                  <a:schemeClr val="bg1"/>
                </a:solidFill>
              </a:rPr>
              <a:t>Net Zero requirements</a:t>
            </a:r>
          </a:p>
          <a:p>
            <a:pPr marL="285750" indent="-285750">
              <a:buFont typeface="Arial" panose="020B0604020202020204" pitchFamily="34" charset="0"/>
              <a:buChar char="•"/>
            </a:pPr>
            <a:r>
              <a:rPr lang="en-US" sz="2000" dirty="0">
                <a:solidFill>
                  <a:schemeClr val="bg1"/>
                </a:solidFill>
              </a:rPr>
              <a:t>Alternative Portfolio Standards</a:t>
            </a:r>
          </a:p>
        </p:txBody>
      </p:sp>
      <p:sp>
        <p:nvSpPr>
          <p:cNvPr id="3" name="Title 1"/>
          <p:cNvSpPr txBox="1">
            <a:spLocks/>
          </p:cNvSpPr>
          <p:nvPr/>
        </p:nvSpPr>
        <p:spPr>
          <a:xfrm>
            <a:off x="236764" y="99693"/>
            <a:ext cx="7615249" cy="707872"/>
          </a:xfrm>
          <a:prstGeom prst="rect">
            <a:avLst/>
          </a:prstGeom>
          <a:noFill/>
        </p:spPr>
        <p:txBody>
          <a:bodyPr vert="horz" wrap="square" lIns="91425" tIns="45713" rIns="91425" bIns="45713" rtlCol="0" anchor="ctr">
            <a:spAutoFit/>
          </a:bodyPr>
          <a:lstStyle>
            <a:lvl1pPr>
              <a:spcBef>
                <a:spcPts val="0"/>
              </a:spcBef>
              <a:buNone/>
              <a:defRPr sz="4000">
                <a:solidFill>
                  <a:prstClr val="black"/>
                </a:solidFill>
                <a:latin typeface="Calibri"/>
              </a:defRPr>
            </a:lvl1pPr>
          </a:lstStyle>
          <a:p>
            <a:r>
              <a:rPr lang="en-US" dirty="0"/>
              <a:t>Heat Pumps Are Next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707" y="815095"/>
            <a:ext cx="4380167" cy="3236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08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nhattan before and afte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50413"/>
          <a:stretch/>
        </p:blipFill>
        <p:spPr bwMode="auto">
          <a:xfrm>
            <a:off x="403525" y="1165362"/>
            <a:ext cx="5760720" cy="20431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00668" y="20748"/>
            <a:ext cx="7376160" cy="707872"/>
          </a:xfrm>
          <a:noFill/>
        </p:spPr>
        <p:txBody>
          <a:bodyPr vert="horz" wrap="square" lIns="91425" tIns="45713" rIns="91425" bIns="45713" rtlCol="0" anchor="ctr">
            <a:spAutoFit/>
          </a:bodyPr>
          <a:lstStyle/>
          <a:p>
            <a:pPr algn="l">
              <a:spcBef>
                <a:spcPts val="0"/>
              </a:spcBef>
            </a:pPr>
            <a:r>
              <a:rPr lang="en-US" sz="4000" dirty="0">
                <a:solidFill>
                  <a:prstClr val="black"/>
                </a:solidFill>
                <a:latin typeface="Calibri"/>
                <a:ea typeface="+mn-ea"/>
                <a:cs typeface="+mn-cs"/>
              </a:rPr>
              <a:t>Not Part of PJM, but ……</a:t>
            </a:r>
          </a:p>
        </p:txBody>
      </p:sp>
    </p:spTree>
    <p:extLst>
      <p:ext uri="{BB962C8B-B14F-4D97-AF65-F5344CB8AC3E}">
        <p14:creationId xmlns:p14="http://schemas.microsoft.com/office/powerpoint/2010/main" val="359394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92240" y="521545"/>
            <a:ext cx="2560320" cy="3570208"/>
          </a:xfrm>
          <a:prstGeom prst="rect">
            <a:avLst/>
          </a:prstGeom>
          <a:noFill/>
        </p:spPr>
        <p:txBody>
          <a:bodyPr wrap="square" rtlCol="0">
            <a:spAutoFit/>
          </a:bodyPr>
          <a:lstStyle/>
          <a:p>
            <a:r>
              <a:rPr lang="en-US" dirty="0">
                <a:solidFill>
                  <a:schemeClr val="bg1"/>
                </a:solidFill>
              </a:rPr>
              <a:t>Electrification is Real! </a:t>
            </a:r>
          </a:p>
          <a:p>
            <a:endParaRPr lang="en-US" dirty="0">
              <a:solidFill>
                <a:schemeClr val="bg1"/>
              </a:solidFill>
            </a:endParaRPr>
          </a:p>
          <a:p>
            <a:r>
              <a:rPr lang="en-US" dirty="0">
                <a:solidFill>
                  <a:schemeClr val="bg1"/>
                </a:solidFill>
              </a:rPr>
              <a:t>Heat Pumps can solve the problem now.</a:t>
            </a:r>
          </a:p>
          <a:p>
            <a:endParaRPr lang="en-US" dirty="0">
              <a:solidFill>
                <a:schemeClr val="bg1"/>
              </a:solidFill>
            </a:endParaRPr>
          </a:p>
          <a:p>
            <a:r>
              <a:rPr lang="en-US" dirty="0">
                <a:solidFill>
                  <a:schemeClr val="bg1"/>
                </a:solidFill>
              </a:rPr>
              <a:t>Growth is Inevitable!!</a:t>
            </a:r>
          </a:p>
          <a:p>
            <a:endParaRPr lang="en-US" dirty="0">
              <a:solidFill>
                <a:schemeClr val="bg1"/>
              </a:solidFill>
            </a:endParaRPr>
          </a:p>
          <a:p>
            <a:r>
              <a:rPr lang="en-US" dirty="0">
                <a:solidFill>
                  <a:schemeClr val="bg1"/>
                </a:solidFill>
              </a:rPr>
              <a:t>We need to BE THERE </a:t>
            </a:r>
          </a:p>
          <a:p>
            <a:r>
              <a:rPr lang="en-US" sz="1400" dirty="0">
                <a:solidFill>
                  <a:schemeClr val="bg1"/>
                </a:solidFill>
              </a:rPr>
              <a:t>-New Construction</a:t>
            </a:r>
          </a:p>
          <a:p>
            <a:r>
              <a:rPr lang="en-US" sz="1400" dirty="0">
                <a:solidFill>
                  <a:schemeClr val="bg1"/>
                </a:solidFill>
              </a:rPr>
              <a:t>-HVAC Retrofits</a:t>
            </a:r>
          </a:p>
          <a:p>
            <a:endParaRPr lang="en-US" dirty="0">
              <a:solidFill>
                <a:schemeClr val="bg1"/>
              </a:solidFill>
            </a:endParaRPr>
          </a:p>
          <a:p>
            <a:r>
              <a:rPr lang="en-US" dirty="0">
                <a:solidFill>
                  <a:schemeClr val="bg1"/>
                </a:solidFill>
              </a:rPr>
              <a:t>A mighty challenge, but  a gigantic opportunity!!</a:t>
            </a:r>
          </a:p>
        </p:txBody>
      </p:sp>
      <p:pic>
        <p:nvPicPr>
          <p:cNvPr id="2" name="Picture 1"/>
          <p:cNvPicPr>
            <a:picLocks noChangeAspect="1"/>
          </p:cNvPicPr>
          <p:nvPr/>
        </p:nvPicPr>
        <p:blipFill>
          <a:blip r:embed="rId3"/>
          <a:stretch>
            <a:fillRect/>
          </a:stretch>
        </p:blipFill>
        <p:spPr>
          <a:xfrm>
            <a:off x="403525" y="1165362"/>
            <a:ext cx="5760720" cy="2048075"/>
          </a:xfrm>
          <a:prstGeom prst="rect">
            <a:avLst/>
          </a:prstGeom>
        </p:spPr>
      </p:pic>
      <p:sp>
        <p:nvSpPr>
          <p:cNvPr id="6" name="Title 1"/>
          <p:cNvSpPr>
            <a:spLocks noGrp="1"/>
          </p:cNvSpPr>
          <p:nvPr>
            <p:ph type="title"/>
          </p:nvPr>
        </p:nvSpPr>
        <p:spPr>
          <a:xfrm>
            <a:off x="100668" y="20748"/>
            <a:ext cx="7376160" cy="707872"/>
          </a:xfrm>
          <a:noFill/>
        </p:spPr>
        <p:txBody>
          <a:bodyPr vert="horz" wrap="square" lIns="91425" tIns="45713" rIns="91425" bIns="45713" rtlCol="0" anchor="ctr">
            <a:spAutoFit/>
          </a:bodyPr>
          <a:lstStyle/>
          <a:p>
            <a:pPr algn="l">
              <a:spcBef>
                <a:spcPts val="0"/>
              </a:spcBef>
            </a:pPr>
            <a:r>
              <a:rPr lang="en-US" sz="4000" dirty="0">
                <a:solidFill>
                  <a:prstClr val="black"/>
                </a:solidFill>
                <a:latin typeface="Calibri"/>
                <a:ea typeface="+mn-ea"/>
                <a:cs typeface="+mn-cs"/>
              </a:rPr>
              <a:t>Not Part of PJM, but ……</a:t>
            </a:r>
          </a:p>
        </p:txBody>
      </p:sp>
      <p:sp>
        <p:nvSpPr>
          <p:cNvPr id="7" name="Title 1"/>
          <p:cNvSpPr txBox="1">
            <a:spLocks/>
          </p:cNvSpPr>
          <p:nvPr/>
        </p:nvSpPr>
        <p:spPr>
          <a:xfrm>
            <a:off x="106116" y="3384765"/>
            <a:ext cx="7376160" cy="66911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r>
              <a:rPr lang="en-US" sz="2400" dirty="0">
                <a:solidFill>
                  <a:schemeClr val="bg1"/>
                </a:solidFill>
              </a:rPr>
              <a:t>100% Electrification by 2050</a:t>
            </a:r>
            <a:endParaRPr lang="en-US" sz="1800" dirty="0">
              <a:solidFill>
                <a:schemeClr val="bg1"/>
              </a:solidFill>
            </a:endParaRPr>
          </a:p>
        </p:txBody>
      </p:sp>
    </p:spTree>
    <p:extLst>
      <p:ext uri="{BB962C8B-B14F-4D97-AF65-F5344CB8AC3E}">
        <p14:creationId xmlns:p14="http://schemas.microsoft.com/office/powerpoint/2010/main" val="218927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0589" y="1257652"/>
            <a:ext cx="4181797" cy="2539157"/>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Brookline, MA</a:t>
            </a:r>
          </a:p>
          <a:p>
            <a:pPr marL="800100" lvl="1" indent="-342900">
              <a:buFont typeface="Courier New" panose="02070309020205020404" pitchFamily="49" charset="0"/>
              <a:buChar char="o"/>
            </a:pPr>
            <a:r>
              <a:rPr lang="en-US" dirty="0">
                <a:solidFill>
                  <a:schemeClr val="bg1"/>
                </a:solidFill>
              </a:rPr>
              <a:t>Fossil fuel ban for new construction and renovation.</a:t>
            </a:r>
          </a:p>
          <a:p>
            <a:pPr marL="742950" lvl="1" indent="-285750">
              <a:buFont typeface="Courier New" panose="02070309020205020404" pitchFamily="49" charset="0"/>
              <a:buChar char="o"/>
            </a:pPr>
            <a:r>
              <a:rPr lang="en-US" dirty="0">
                <a:solidFill>
                  <a:schemeClr val="bg1"/>
                </a:solidFill>
              </a:rPr>
              <a:t>Commercial &amp; residential</a:t>
            </a:r>
          </a:p>
          <a:p>
            <a:pPr marL="742950" lvl="1" indent="-285750">
              <a:buFont typeface="Courier New" panose="02070309020205020404" pitchFamily="49" charset="0"/>
              <a:buChar char="o"/>
            </a:pPr>
            <a:r>
              <a:rPr lang="en-US" dirty="0">
                <a:solidFill>
                  <a:schemeClr val="bg1"/>
                </a:solidFill>
              </a:rPr>
              <a:t>Cooking </a:t>
            </a:r>
            <a:r>
              <a:rPr lang="en-US" dirty="0" err="1">
                <a:solidFill>
                  <a:schemeClr val="bg1"/>
                </a:solidFill>
              </a:rPr>
              <a:t>excemption</a:t>
            </a:r>
            <a:endParaRPr lang="en-US" dirty="0">
              <a:solidFill>
                <a:schemeClr val="bg1"/>
              </a:solidFill>
            </a:endParaRPr>
          </a:p>
          <a:p>
            <a:pPr marL="742950" lvl="1" indent="-285750">
              <a:buFont typeface="Arial" panose="020B0604020202020204" pitchFamily="34" charset="0"/>
              <a:buChar char="•"/>
            </a:pPr>
            <a:endParaRPr lang="en-US" sz="1100" dirty="0">
              <a:solidFill>
                <a:schemeClr val="bg1"/>
              </a:solidFill>
            </a:endParaRPr>
          </a:p>
          <a:p>
            <a:pPr marL="285750" indent="-285750">
              <a:buFont typeface="Arial" panose="020B0604020202020204" pitchFamily="34" charset="0"/>
              <a:buChar char="•"/>
            </a:pPr>
            <a:r>
              <a:rPr lang="en-US" sz="2000" dirty="0">
                <a:solidFill>
                  <a:schemeClr val="bg1"/>
                </a:solidFill>
              </a:rPr>
              <a:t>First, but not last</a:t>
            </a:r>
          </a:p>
          <a:p>
            <a:pPr marL="742950" lvl="1" indent="-285750">
              <a:buFont typeface="Courier New" panose="02070309020205020404" pitchFamily="49" charset="0"/>
              <a:buChar char="o"/>
            </a:pPr>
            <a:r>
              <a:rPr lang="en-US" dirty="0">
                <a:solidFill>
                  <a:schemeClr val="bg1"/>
                </a:solidFill>
              </a:rPr>
              <a:t>Other cities/towns considering</a:t>
            </a:r>
          </a:p>
          <a:p>
            <a:pPr marL="742950" lvl="1" indent="-285750">
              <a:buFont typeface="Courier New" panose="02070309020205020404" pitchFamily="49" charset="0"/>
              <a:buChar char="o"/>
            </a:pPr>
            <a:r>
              <a:rPr lang="en-US" dirty="0">
                <a:solidFill>
                  <a:schemeClr val="bg1"/>
                </a:solidFill>
              </a:rPr>
              <a:t>Statewide ban possible</a:t>
            </a:r>
          </a:p>
        </p:txBody>
      </p:sp>
      <p:pic>
        <p:nvPicPr>
          <p:cNvPr id="10" name="Picture 9"/>
          <p:cNvPicPr>
            <a:picLocks noChangeAspect="1"/>
          </p:cNvPicPr>
          <p:nvPr/>
        </p:nvPicPr>
        <p:blipFill>
          <a:blip r:embed="rId2"/>
          <a:stretch>
            <a:fillRect/>
          </a:stretch>
        </p:blipFill>
        <p:spPr>
          <a:xfrm>
            <a:off x="4939393" y="1073886"/>
            <a:ext cx="3843073" cy="2631138"/>
          </a:xfrm>
          <a:prstGeom prst="rect">
            <a:avLst/>
          </a:prstGeom>
          <a:ln>
            <a:solidFill>
              <a:schemeClr val="tx1"/>
            </a:solidFill>
          </a:ln>
        </p:spPr>
      </p:pic>
      <p:sp>
        <p:nvSpPr>
          <p:cNvPr id="11" name="Title 1"/>
          <p:cNvSpPr txBox="1">
            <a:spLocks/>
          </p:cNvSpPr>
          <p:nvPr/>
        </p:nvSpPr>
        <p:spPr>
          <a:xfrm>
            <a:off x="100668" y="20748"/>
            <a:ext cx="7376160" cy="707872"/>
          </a:xfrm>
          <a:prstGeom prst="rect">
            <a:avLst/>
          </a:prstGeom>
          <a:noFill/>
        </p:spPr>
        <p:txBody>
          <a:bodyPr vert="horz" wrap="square" lIns="91425" tIns="45713" rIns="91425" bIns="45713" rtlCol="0" anchor="ctr">
            <a:sp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spcBef>
                <a:spcPts val="0"/>
              </a:spcBef>
            </a:pPr>
            <a:r>
              <a:rPr lang="en-US" sz="4000" dirty="0">
                <a:solidFill>
                  <a:prstClr val="black"/>
                </a:solidFill>
                <a:latin typeface="Calibri"/>
                <a:ea typeface="+mn-ea"/>
                <a:cs typeface="+mn-cs"/>
              </a:rPr>
              <a:t>Gas Bans Not Just For CA &amp; NY</a:t>
            </a:r>
          </a:p>
        </p:txBody>
      </p:sp>
    </p:spTree>
    <p:extLst>
      <p:ext uri="{BB962C8B-B14F-4D97-AF65-F5344CB8AC3E}">
        <p14:creationId xmlns:p14="http://schemas.microsoft.com/office/powerpoint/2010/main" val="241766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aseboard he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761" y="1010752"/>
            <a:ext cx="1737360" cy="9758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761" y="3878382"/>
            <a:ext cx="1201853" cy="967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Image result for oil truc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6054" y="1324339"/>
            <a:ext cx="2103120" cy="1150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bmj0906\AppData\Local\Microsoft\Windows\Temporary Internet Files\Content.IE5\1TF3B447\MXZ-4C36NAHZ_MXZ-5C42NAHZ_MXZ-8C48NAHZ_fron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960" t="5346" r="4755" b="6289"/>
          <a:stretch/>
        </p:blipFill>
        <p:spPr bwMode="auto">
          <a:xfrm>
            <a:off x="95992" y="3429432"/>
            <a:ext cx="1192707" cy="14164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bmj0906\AppData\Local\Microsoft\Windows\Temporary Internet Files\Content.IE5\HPZST0GM\EF_Silver_front_closed-2.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655" t="28033" r="14346" b="25468"/>
          <a:stretch/>
        </p:blipFill>
        <p:spPr bwMode="auto">
          <a:xfrm>
            <a:off x="708971" y="2793339"/>
            <a:ext cx="1585850" cy="6411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14" name="Diagram 13"/>
          <p:cNvGraphicFramePr/>
          <p:nvPr/>
        </p:nvGraphicFramePr>
        <p:xfrm>
          <a:off x="1623753" y="1513910"/>
          <a:ext cx="5413131" cy="34607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0" y="2387411"/>
            <a:ext cx="3474720" cy="338554"/>
          </a:xfrm>
          <a:prstGeom prst="rect">
            <a:avLst/>
          </a:prstGeom>
          <a:noFill/>
        </p:spPr>
        <p:txBody>
          <a:bodyPr wrap="square" rtlCol="0">
            <a:spAutoFit/>
          </a:bodyPr>
          <a:lstStyle/>
          <a:p>
            <a:r>
              <a:rPr lang="en-US" sz="1600" dirty="0">
                <a:solidFill>
                  <a:srgbClr val="FF0000"/>
                </a:solidFill>
              </a:rPr>
              <a:t>Not your father’s Heat pump</a:t>
            </a:r>
          </a:p>
        </p:txBody>
      </p:sp>
      <p:sp>
        <p:nvSpPr>
          <p:cNvPr id="11" name="Title 1"/>
          <p:cNvSpPr>
            <a:spLocks noGrp="1"/>
          </p:cNvSpPr>
          <p:nvPr>
            <p:ph type="title"/>
          </p:nvPr>
        </p:nvSpPr>
        <p:spPr>
          <a:xfrm>
            <a:off x="100668" y="20748"/>
            <a:ext cx="7376160" cy="707872"/>
          </a:xfrm>
          <a:noFill/>
        </p:spPr>
        <p:txBody>
          <a:bodyPr vert="horz" wrap="square" lIns="91425" tIns="45713" rIns="91425" bIns="45713" rtlCol="0" anchor="ctr">
            <a:spAutoFit/>
          </a:bodyPr>
          <a:lstStyle/>
          <a:p>
            <a:pPr algn="l">
              <a:spcBef>
                <a:spcPts val="0"/>
              </a:spcBef>
            </a:pPr>
            <a:r>
              <a:rPr lang="en-US" sz="4000" dirty="0">
                <a:solidFill>
                  <a:prstClr val="black"/>
                </a:solidFill>
                <a:latin typeface="Calibri"/>
                <a:ea typeface="+mn-ea"/>
                <a:cs typeface="+mn-cs"/>
              </a:rPr>
              <a:t>Consumer Awareness/Education</a:t>
            </a:r>
          </a:p>
        </p:txBody>
      </p:sp>
    </p:spTree>
    <p:extLst>
      <p:ext uri="{BB962C8B-B14F-4D97-AF65-F5344CB8AC3E}">
        <p14:creationId xmlns:p14="http://schemas.microsoft.com/office/powerpoint/2010/main" val="396974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06" y="1010303"/>
            <a:ext cx="5556365" cy="3072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041571" y="1964381"/>
            <a:ext cx="2820678" cy="923330"/>
          </a:xfrm>
          <a:prstGeom prst="rect">
            <a:avLst/>
          </a:prstGeom>
          <a:ln>
            <a:solidFill>
              <a:schemeClr val="tx2"/>
            </a:solidFill>
          </a:ln>
        </p:spPr>
        <p:txBody>
          <a:bodyPr wrap="square">
            <a:spAutoFit/>
          </a:bodyPr>
          <a:lstStyle/>
          <a:p>
            <a:pPr defTabSz="685800">
              <a:buFont typeface="Arial" pitchFamily="34" charset="0"/>
              <a:buChar char="•"/>
            </a:pPr>
            <a:r>
              <a:rPr lang="en-US" dirty="0">
                <a:solidFill>
                  <a:srgbClr val="000000"/>
                </a:solidFill>
                <a:latin typeface="Calibri"/>
              </a:rPr>
              <a:t>Cold Climate Capable</a:t>
            </a:r>
          </a:p>
          <a:p>
            <a:pPr marL="342900" lvl="1" defTabSz="685800">
              <a:buFont typeface="Wingdings" pitchFamily="2" charset="2"/>
              <a:buChar char="Ø"/>
            </a:pPr>
            <a:r>
              <a:rPr lang="en-US" dirty="0">
                <a:solidFill>
                  <a:srgbClr val="000000"/>
                </a:solidFill>
                <a:latin typeface="Calibri"/>
              </a:rPr>
              <a:t>100% capacity at 5 F.</a:t>
            </a:r>
          </a:p>
          <a:p>
            <a:pPr marL="342900" lvl="1" defTabSz="685800">
              <a:buFont typeface="Wingdings" pitchFamily="2" charset="2"/>
              <a:buChar char="Ø"/>
            </a:pPr>
            <a:r>
              <a:rPr lang="en-US" dirty="0">
                <a:solidFill>
                  <a:srgbClr val="000000"/>
                </a:solidFill>
                <a:latin typeface="Calibri"/>
              </a:rPr>
              <a:t>~82% capacity at -13 F.</a:t>
            </a:r>
          </a:p>
        </p:txBody>
      </p:sp>
      <p:sp>
        <p:nvSpPr>
          <p:cNvPr id="6" name="Title 1"/>
          <p:cNvSpPr txBox="1">
            <a:spLocks/>
          </p:cNvSpPr>
          <p:nvPr/>
        </p:nvSpPr>
        <p:spPr>
          <a:xfrm>
            <a:off x="100668" y="20748"/>
            <a:ext cx="7376160" cy="707872"/>
          </a:xfrm>
          <a:prstGeom prst="rect">
            <a:avLst/>
          </a:prstGeom>
          <a:noFill/>
        </p:spPr>
        <p:txBody>
          <a:bodyPr vert="horz" wrap="square" lIns="91425" tIns="45713" rIns="91425" bIns="45713" rtlCol="0" anchor="ctr">
            <a:sp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spcBef>
                <a:spcPts val="0"/>
              </a:spcBef>
            </a:pPr>
            <a:r>
              <a:rPr lang="en-US" sz="4000" dirty="0">
                <a:solidFill>
                  <a:prstClr val="black"/>
                </a:solidFill>
                <a:latin typeface="Calibri"/>
                <a:ea typeface="+mn-ea"/>
                <a:cs typeface="+mn-cs"/>
              </a:rPr>
              <a:t>Cold Climate Heat Pumps</a:t>
            </a:r>
          </a:p>
        </p:txBody>
      </p:sp>
    </p:spTree>
    <p:extLst>
      <p:ext uri="{BB962C8B-B14F-4D97-AF65-F5344CB8AC3E}">
        <p14:creationId xmlns:p14="http://schemas.microsoft.com/office/powerpoint/2010/main" val="588549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14973</TotalTime>
  <Words>1186</Words>
  <Application>Microsoft Macintosh PowerPoint</Application>
  <PresentationFormat>On-screen Show (16:9)</PresentationFormat>
  <Paragraphs>141</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Times New Roman</vt:lpstr>
      <vt:lpstr>Wingdings</vt:lpstr>
      <vt:lpstr>Office Theme</vt:lpstr>
      <vt:lpstr>PJM Footprint Roundtable Electrifying the Building Sector  Rick Nortz, Senior Manager, Mitsubishi Electric Trane HVAC US  Rnortz@hvac.mea.com </vt:lpstr>
      <vt:lpstr>PowerPoint Presentation</vt:lpstr>
      <vt:lpstr>Extra Extra…Read All About It</vt:lpstr>
      <vt:lpstr>PowerPoint Presentation</vt:lpstr>
      <vt:lpstr>Not Part of PJM, but ……</vt:lpstr>
      <vt:lpstr>Not Part of PJM, but ……</vt:lpstr>
      <vt:lpstr>PowerPoint Presentation</vt:lpstr>
      <vt:lpstr>Consumer Awareness/Education</vt:lpstr>
      <vt:lpstr>PowerPoint Presentation</vt:lpstr>
      <vt:lpstr>Pilot Collaboration in PJM Footprint</vt:lpstr>
      <vt:lpstr>Variable Refrigerant Flow in PJM Footprint</vt:lpstr>
      <vt:lpstr>PowerPoint Presentation</vt:lpstr>
      <vt:lpstr>PowerPoint Presentation</vt:lpstr>
      <vt:lpstr>Thank You  Rick Nortz RNortz@hvac.mea.com 617-733-1058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Val</dc:creator>
  <cp:lastModifiedBy>Jonathan Raab</cp:lastModifiedBy>
  <cp:revision>95</cp:revision>
  <dcterms:created xsi:type="dcterms:W3CDTF">2019-02-27T16:12:20Z</dcterms:created>
  <dcterms:modified xsi:type="dcterms:W3CDTF">2019-12-17T14:17:02Z</dcterms:modified>
</cp:coreProperties>
</file>